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sldIdLst>
    <p:sldId id="446" r:id="rId2"/>
    <p:sldId id="257" r:id="rId3"/>
    <p:sldId id="445" r:id="rId4"/>
    <p:sldId id="469" r:id="rId5"/>
    <p:sldId id="471" r:id="rId6"/>
    <p:sldId id="472" r:id="rId7"/>
    <p:sldId id="456" r:id="rId8"/>
    <p:sldId id="473" r:id="rId9"/>
    <p:sldId id="452" r:id="rId10"/>
    <p:sldId id="474" r:id="rId11"/>
    <p:sldId id="475" r:id="rId12"/>
    <p:sldId id="293" r:id="rId13"/>
    <p:sldId id="476" r:id="rId14"/>
    <p:sldId id="259" r:id="rId15"/>
    <p:sldId id="477" r:id="rId16"/>
    <p:sldId id="478" r:id="rId17"/>
    <p:sldId id="467" r:id="rId18"/>
    <p:sldId id="279" r:id="rId19"/>
    <p:sldId id="302" r:id="rId20"/>
    <p:sldId id="479" r:id="rId21"/>
    <p:sldId id="480" r:id="rId22"/>
    <p:sldId id="287" r:id="rId23"/>
    <p:sldId id="481" r:id="rId24"/>
    <p:sldId id="465" r:id="rId25"/>
    <p:sldId id="447"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6" autoAdjust="0"/>
    <p:restoredTop sz="94660"/>
  </p:normalViewPr>
  <p:slideViewPr>
    <p:cSldViewPr snapToGrid="0" showGuides="1">
      <p:cViewPr varScale="1">
        <p:scale>
          <a:sx n="72" d="100"/>
          <a:sy n="72" d="100"/>
        </p:scale>
        <p:origin x="91" y="25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5E8A4-1712-46CC-A4FA-762128F4DA7D}" type="datetimeFigureOut">
              <a:rPr lang="zh-CN" altLang="en-US" smtClean="0"/>
              <a:t>2022/5/25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66229-F215-4686-9A4A-B0813F3F5CE0}" type="slidenum">
              <a:rPr lang="zh-CN" altLang="en-US" smtClean="0"/>
              <a:t>‹#›</a:t>
            </a:fld>
            <a:endParaRPr lang="zh-CN" altLang="en-US"/>
          </a:p>
        </p:txBody>
      </p:sp>
    </p:spTree>
    <p:extLst>
      <p:ext uri="{BB962C8B-B14F-4D97-AF65-F5344CB8AC3E}">
        <p14:creationId xmlns:p14="http://schemas.microsoft.com/office/powerpoint/2010/main" val="285403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1757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10</a:t>
            </a:fld>
            <a:endParaRPr lang="zh-CN" altLang="en-US"/>
          </a:p>
        </p:txBody>
      </p:sp>
    </p:spTree>
    <p:extLst>
      <p:ext uri="{BB962C8B-B14F-4D97-AF65-F5344CB8AC3E}">
        <p14:creationId xmlns:p14="http://schemas.microsoft.com/office/powerpoint/2010/main" val="21935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11</a:t>
            </a:fld>
            <a:endParaRPr lang="zh-CN" altLang="en-US"/>
          </a:p>
        </p:txBody>
      </p:sp>
    </p:spTree>
    <p:extLst>
      <p:ext uri="{BB962C8B-B14F-4D97-AF65-F5344CB8AC3E}">
        <p14:creationId xmlns:p14="http://schemas.microsoft.com/office/powerpoint/2010/main" val="380346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2022/5/25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13</a:t>
            </a:fld>
            <a:endParaRPr lang="zh-CN" altLang="en-US" sz="1200"/>
          </a:p>
        </p:txBody>
      </p:sp>
    </p:spTree>
    <p:extLst>
      <p:ext uri="{BB962C8B-B14F-4D97-AF65-F5344CB8AC3E}">
        <p14:creationId xmlns:p14="http://schemas.microsoft.com/office/powerpoint/2010/main" val="141593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107530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338834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16</a:t>
            </a:fld>
            <a:endParaRPr lang="zh-CN" altLang="en-US"/>
          </a:p>
        </p:txBody>
      </p:sp>
    </p:spTree>
    <p:extLst>
      <p:ext uri="{BB962C8B-B14F-4D97-AF65-F5344CB8AC3E}">
        <p14:creationId xmlns:p14="http://schemas.microsoft.com/office/powerpoint/2010/main" val="1427916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17</a:t>
            </a:fld>
            <a:endParaRPr lang="zh-CN" altLang="en-US"/>
          </a:p>
        </p:txBody>
      </p:sp>
    </p:spTree>
    <p:extLst>
      <p:ext uri="{BB962C8B-B14F-4D97-AF65-F5344CB8AC3E}">
        <p14:creationId xmlns:p14="http://schemas.microsoft.com/office/powerpoint/2010/main" val="242768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a:t>
            </a:fld>
            <a:endParaRPr lang="zh-CN" altLang="en-US"/>
          </a:p>
        </p:txBody>
      </p:sp>
    </p:spTree>
    <p:extLst>
      <p:ext uri="{BB962C8B-B14F-4D97-AF65-F5344CB8AC3E}">
        <p14:creationId xmlns:p14="http://schemas.microsoft.com/office/powerpoint/2010/main" val="321183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270551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36DE9-0668-49F0-8599-9025358A5F4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59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65588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2488021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1783154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23</a:t>
            </a:fld>
            <a:endParaRPr lang="zh-CN" altLang="en-US"/>
          </a:p>
        </p:txBody>
      </p:sp>
    </p:spTree>
    <p:extLst>
      <p:ext uri="{BB962C8B-B14F-4D97-AF65-F5344CB8AC3E}">
        <p14:creationId xmlns:p14="http://schemas.microsoft.com/office/powerpoint/2010/main" val="368170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24</a:t>
            </a:fld>
            <a:endParaRPr lang="zh-CN" altLang="en-US"/>
          </a:p>
        </p:txBody>
      </p:sp>
    </p:spTree>
    <p:extLst>
      <p:ext uri="{BB962C8B-B14F-4D97-AF65-F5344CB8AC3E}">
        <p14:creationId xmlns:p14="http://schemas.microsoft.com/office/powerpoint/2010/main" val="257367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521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3</a:t>
            </a:fld>
            <a:endParaRPr lang="zh-CN" altLang="en-US"/>
          </a:p>
        </p:txBody>
      </p:sp>
    </p:spTree>
    <p:extLst>
      <p:ext uri="{BB962C8B-B14F-4D97-AF65-F5344CB8AC3E}">
        <p14:creationId xmlns:p14="http://schemas.microsoft.com/office/powerpoint/2010/main" val="265397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4</a:t>
            </a:fld>
            <a:endParaRPr lang="zh-CN" altLang="en-US"/>
          </a:p>
        </p:txBody>
      </p:sp>
    </p:spTree>
    <p:extLst>
      <p:ext uri="{BB962C8B-B14F-4D97-AF65-F5344CB8AC3E}">
        <p14:creationId xmlns:p14="http://schemas.microsoft.com/office/powerpoint/2010/main" val="2726837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5</a:t>
            </a:fld>
            <a:endParaRPr lang="zh-CN" altLang="en-US"/>
          </a:p>
        </p:txBody>
      </p:sp>
    </p:spTree>
    <p:extLst>
      <p:ext uri="{BB962C8B-B14F-4D97-AF65-F5344CB8AC3E}">
        <p14:creationId xmlns:p14="http://schemas.microsoft.com/office/powerpoint/2010/main" val="69091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6</a:t>
            </a:fld>
            <a:endParaRPr lang="zh-CN" altLang="en-US"/>
          </a:p>
        </p:txBody>
      </p:sp>
    </p:spTree>
    <p:extLst>
      <p:ext uri="{BB962C8B-B14F-4D97-AF65-F5344CB8AC3E}">
        <p14:creationId xmlns:p14="http://schemas.microsoft.com/office/powerpoint/2010/main" val="79120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7</a:t>
            </a:fld>
            <a:endParaRPr lang="zh-CN" altLang="en-US"/>
          </a:p>
        </p:txBody>
      </p:sp>
    </p:spTree>
    <p:extLst>
      <p:ext uri="{BB962C8B-B14F-4D97-AF65-F5344CB8AC3E}">
        <p14:creationId xmlns:p14="http://schemas.microsoft.com/office/powerpoint/2010/main" val="356709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8</a:t>
            </a:fld>
            <a:endParaRPr lang="zh-CN" altLang="en-US"/>
          </a:p>
        </p:txBody>
      </p:sp>
    </p:spTree>
    <p:extLst>
      <p:ext uri="{BB962C8B-B14F-4D97-AF65-F5344CB8AC3E}">
        <p14:creationId xmlns:p14="http://schemas.microsoft.com/office/powerpoint/2010/main" val="2783375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9</a:t>
            </a:fld>
            <a:endParaRPr lang="zh-CN" altLang="en-US"/>
          </a:p>
        </p:txBody>
      </p:sp>
    </p:spTree>
    <p:extLst>
      <p:ext uri="{BB962C8B-B14F-4D97-AF65-F5344CB8AC3E}">
        <p14:creationId xmlns:p14="http://schemas.microsoft.com/office/powerpoint/2010/main" val="14619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855529"/>
      </p:ext>
    </p:extLst>
  </p:cSld>
  <p:clrMapOvr>
    <a:masterClrMapping/>
  </p:clrMapOvr>
  <p:transition advClick="0"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028257"/>
      </p:ext>
    </p:extLst>
  </p:cSld>
  <p:clrMapOvr>
    <a:masterClrMapping/>
  </p:clrMapOvr>
  <p:transition advClick="0"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516505"/>
      </p:ext>
    </p:extLst>
  </p:cSld>
  <p:clrMapOvr>
    <a:masterClrMapping/>
  </p:clrMapOvr>
  <p:transition advClick="0" advTm="3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60022014"/>
      </p:ext>
    </p:extLst>
  </p:cSld>
  <p:clrMapOvr>
    <a:masterClrMapping/>
  </p:clrMapOvr>
  <p:transition advClick="0" advTm="3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42874624"/>
      </p:ext>
    </p:extLst>
  </p:cSld>
  <p:clrMapOvr>
    <a:masterClrMapping/>
  </p:clrMapOvr>
  <p:transition advClick="0" advTm="3000">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2022/5/25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2664726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ransition advClick="0" advTm="3000">
    <p:random/>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00.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9" name="TextBox 26">
            <a:extLst>
              <a:ext uri="{FF2B5EF4-FFF2-40B4-BE49-F238E27FC236}">
                <a16:creationId xmlns:a16="http://schemas.microsoft.com/office/drawing/2014/main" id="{3860CC1F-67B2-487D-AAF4-22986DB3FB2E}"/>
              </a:ext>
            </a:extLst>
          </p:cNvPr>
          <p:cNvSpPr txBox="1"/>
          <p:nvPr/>
        </p:nvSpPr>
        <p:spPr>
          <a:xfrm>
            <a:off x="734240" y="3801794"/>
            <a:ext cx="6104393" cy="338554"/>
          </a:xfrm>
          <a:prstGeom prst="rect">
            <a:avLst/>
          </a:prstGeom>
          <a:noFill/>
        </p:spPr>
        <p:txBody>
          <a:bodyPr wrap="square" rtlCol="0">
            <a:spAutoFit/>
          </a:bodyPr>
          <a:lstStyle/>
          <a:p>
            <a:pPr lvl="0" defTabSz="1219170">
              <a:defRPr/>
            </a:pPr>
            <a:r>
              <a:rPr kumimoji="0" lang="zh-CN" altLang="en-US" sz="1600" b="0" i="0" u="none" strike="noStrike" kern="1200" cap="none" spc="0" normalizeH="0" baseline="0" noProof="0" dirty="0">
                <a:ln>
                  <a:noFill/>
                </a:ln>
                <a:solidFill>
                  <a:srgbClr val="000000">
                    <a:lumMod val="65000"/>
                    <a:lumOff val="35000"/>
                  </a:srgbClr>
                </a:solidFill>
                <a:effectLst/>
                <a:uLnTx/>
                <a:uFillTx/>
                <a:latin typeface="微软雅黑"/>
                <a:ea typeface="微软雅黑"/>
                <a:cs typeface="+mn-ea"/>
                <a:sym typeface="+mn-lt"/>
              </a:rPr>
              <a:t>指导老师</a:t>
            </a:r>
            <a:r>
              <a:rPr lang="zh-CN" altLang="en-US" sz="1600" dirty="0">
                <a:solidFill>
                  <a:srgbClr val="000000">
                    <a:lumMod val="65000"/>
                    <a:lumOff val="35000"/>
                  </a:srgbClr>
                </a:solidFill>
                <a:cs typeface="+mn-ea"/>
                <a:sym typeface="+mn-lt"/>
              </a:rPr>
              <a:t>：康学净      答辩</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微软雅黑"/>
                <a:ea typeface="微软雅黑"/>
                <a:cs typeface="+mn-ea"/>
                <a:sym typeface="+mn-lt"/>
              </a:rPr>
              <a:t>人</a:t>
            </a:r>
            <a:r>
              <a:rPr lang="zh-CN" altLang="en-US" sz="1600" dirty="0">
                <a:solidFill>
                  <a:srgbClr val="000000">
                    <a:lumMod val="65000"/>
                    <a:lumOff val="35000"/>
                  </a:srgbClr>
                </a:solidFill>
                <a:cs typeface="+mn-ea"/>
                <a:sym typeface="+mn-lt"/>
              </a:rPr>
              <a:t>：崔思颖    时间：</a:t>
            </a:r>
            <a:r>
              <a:rPr lang="en-US" altLang="zh-CN" sz="1600" dirty="0">
                <a:solidFill>
                  <a:srgbClr val="000000">
                    <a:lumMod val="65000"/>
                    <a:lumOff val="35000"/>
                  </a:srgbClr>
                </a:solidFill>
                <a:cs typeface="+mn-ea"/>
                <a:sym typeface="+mn-lt"/>
              </a:rPr>
              <a:t>2022</a:t>
            </a:r>
            <a:r>
              <a:rPr lang="zh-CN" altLang="en-US" sz="1600" dirty="0">
                <a:solidFill>
                  <a:srgbClr val="000000">
                    <a:lumMod val="65000"/>
                    <a:lumOff val="35000"/>
                  </a:srgbClr>
                </a:solidFill>
                <a:cs typeface="+mn-ea"/>
                <a:sym typeface="+mn-lt"/>
              </a:rPr>
              <a:t>年</a:t>
            </a:r>
            <a:r>
              <a:rPr lang="en-US" altLang="zh-CN" sz="1600" dirty="0">
                <a:solidFill>
                  <a:srgbClr val="000000">
                    <a:lumMod val="65000"/>
                    <a:lumOff val="35000"/>
                  </a:srgbClr>
                </a:solidFill>
                <a:cs typeface="+mn-ea"/>
                <a:sym typeface="+mn-lt"/>
              </a:rPr>
              <a:t>5</a:t>
            </a:r>
            <a:r>
              <a:rPr lang="zh-CN" altLang="en-US" sz="1600" dirty="0">
                <a:solidFill>
                  <a:srgbClr val="000000">
                    <a:lumMod val="65000"/>
                    <a:lumOff val="35000"/>
                  </a:srgbClr>
                </a:solidFill>
                <a:cs typeface="+mn-ea"/>
                <a:sym typeface="+mn-lt"/>
              </a:rPr>
              <a:t>月</a:t>
            </a:r>
            <a:r>
              <a:rPr lang="en-US" altLang="zh-CN" sz="1600" dirty="0">
                <a:solidFill>
                  <a:srgbClr val="000000">
                    <a:lumMod val="65000"/>
                    <a:lumOff val="35000"/>
                  </a:srgbClr>
                </a:solidFill>
                <a:cs typeface="+mn-ea"/>
                <a:sym typeface="+mn-lt"/>
              </a:rPr>
              <a:t>31</a:t>
            </a:r>
            <a:r>
              <a:rPr lang="zh-CN" altLang="en-US" sz="1600" dirty="0">
                <a:solidFill>
                  <a:srgbClr val="000000">
                    <a:lumMod val="65000"/>
                    <a:lumOff val="35000"/>
                  </a:srgbClr>
                </a:solidFill>
                <a:cs typeface="+mn-ea"/>
                <a:sym typeface="+mn-lt"/>
              </a:rPr>
              <a:t>日</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微软雅黑"/>
              <a:ea typeface="微软雅黑"/>
              <a:cs typeface="+mn-ea"/>
              <a:sym typeface="+mn-lt"/>
            </a:endParaRPr>
          </a:p>
        </p:txBody>
      </p:sp>
      <p:sp>
        <p:nvSpPr>
          <p:cNvPr id="11" name="矩形 10">
            <a:extLst>
              <a:ext uri="{FF2B5EF4-FFF2-40B4-BE49-F238E27FC236}">
                <a16:creationId xmlns:a16="http://schemas.microsoft.com/office/drawing/2014/main" id="{98BEAD35-CCF1-4AE9-A8F7-A17F28D16F3A}"/>
              </a:ext>
            </a:extLst>
          </p:cNvPr>
          <p:cNvSpPr/>
          <p:nvPr/>
        </p:nvSpPr>
        <p:spPr>
          <a:xfrm>
            <a:off x="716629" y="1666847"/>
            <a:ext cx="7948400" cy="144655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400" normalizeH="0" baseline="0" noProof="0" dirty="0">
                <a:ln>
                  <a:noFill/>
                </a:ln>
                <a:solidFill>
                  <a:srgbClr val="000000">
                    <a:lumMod val="65000"/>
                    <a:lumOff val="35000"/>
                  </a:srgbClr>
                </a:solidFill>
                <a:effectLst/>
                <a:uLnTx/>
                <a:uFillTx/>
                <a:latin typeface="微软雅黑"/>
                <a:ea typeface="微软雅黑"/>
                <a:cs typeface="+mn-ea"/>
                <a:sym typeface="+mn-lt"/>
              </a:rPr>
              <a:t>题目：基于图像频域信息的颜色恒常性算法研究与实现</a:t>
            </a:r>
          </a:p>
        </p:txBody>
      </p:sp>
      <p:sp>
        <p:nvSpPr>
          <p:cNvPr id="14" name="任意多边形: 形状 13">
            <a:extLst>
              <a:ext uri="{FF2B5EF4-FFF2-40B4-BE49-F238E27FC236}">
                <a16:creationId xmlns:a16="http://schemas.microsoft.com/office/drawing/2014/main" id="{E9812351-1D8B-4096-B067-C1161FBF2107}"/>
              </a:ext>
            </a:extLst>
          </p:cNvPr>
          <p:cNvSpPr/>
          <p:nvPr/>
        </p:nvSpPr>
        <p:spPr>
          <a:xfrm rot="18932100">
            <a:off x="6898898" y="-3090723"/>
            <a:ext cx="5051305" cy="505130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任意多边形: 形状 15">
            <a:extLst>
              <a:ext uri="{FF2B5EF4-FFF2-40B4-BE49-F238E27FC236}">
                <a16:creationId xmlns:a16="http://schemas.microsoft.com/office/drawing/2014/main" id="{2E98E0E8-560D-4C7C-B4C7-601F790AC01C}"/>
              </a:ext>
            </a:extLst>
          </p:cNvPr>
          <p:cNvSpPr/>
          <p:nvPr/>
        </p:nvSpPr>
        <p:spPr>
          <a:xfrm rot="18958199">
            <a:off x="10979399" y="4155207"/>
            <a:ext cx="2416461" cy="241646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7" name="任意多边形: 形状 16">
            <a:extLst>
              <a:ext uri="{FF2B5EF4-FFF2-40B4-BE49-F238E27FC236}">
                <a16:creationId xmlns:a16="http://schemas.microsoft.com/office/drawing/2014/main" id="{CA0532D0-C157-4B54-A4F4-C7746F4FEED9}"/>
              </a:ext>
            </a:extLst>
          </p:cNvPr>
          <p:cNvSpPr/>
          <p:nvPr/>
        </p:nvSpPr>
        <p:spPr>
          <a:xfrm rot="18958199">
            <a:off x="9596217" y="3086976"/>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9" name="任意多边形: 形状 18">
            <a:extLst>
              <a:ext uri="{FF2B5EF4-FFF2-40B4-BE49-F238E27FC236}">
                <a16:creationId xmlns:a16="http://schemas.microsoft.com/office/drawing/2014/main" id="{DCDC5953-4481-488D-B130-6C383D6F3DB9}"/>
              </a:ext>
            </a:extLst>
          </p:cNvPr>
          <p:cNvSpPr/>
          <p:nvPr/>
        </p:nvSpPr>
        <p:spPr>
          <a:xfrm rot="18958199">
            <a:off x="10844604" y="226155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0" name="任意多边形: 形状 19">
            <a:extLst>
              <a:ext uri="{FF2B5EF4-FFF2-40B4-BE49-F238E27FC236}">
                <a16:creationId xmlns:a16="http://schemas.microsoft.com/office/drawing/2014/main" id="{591E0EB6-FC66-4DB0-A4E7-52899D503FAD}"/>
              </a:ext>
            </a:extLst>
          </p:cNvPr>
          <p:cNvSpPr/>
          <p:nvPr/>
        </p:nvSpPr>
        <p:spPr>
          <a:xfrm rot="18932100">
            <a:off x="-397864" y="5036713"/>
            <a:ext cx="5748920" cy="5748920"/>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1" name="任意多边形: 形状 20">
            <a:extLst>
              <a:ext uri="{FF2B5EF4-FFF2-40B4-BE49-F238E27FC236}">
                <a16:creationId xmlns:a16="http://schemas.microsoft.com/office/drawing/2014/main" id="{999ED593-7DE7-41AB-83AB-C67C840702B5}"/>
              </a:ext>
            </a:extLst>
          </p:cNvPr>
          <p:cNvSpPr/>
          <p:nvPr/>
        </p:nvSpPr>
        <p:spPr>
          <a:xfrm rot="18958199">
            <a:off x="6646784" y="4697134"/>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2" name="任意多边形: 形状 21">
            <a:extLst>
              <a:ext uri="{FF2B5EF4-FFF2-40B4-BE49-F238E27FC236}">
                <a16:creationId xmlns:a16="http://schemas.microsoft.com/office/drawing/2014/main" id="{7E9A17F5-5639-42CA-8230-4924A1FC5289}"/>
              </a:ext>
            </a:extLst>
          </p:cNvPr>
          <p:cNvSpPr/>
          <p:nvPr/>
        </p:nvSpPr>
        <p:spPr>
          <a:xfrm rot="18958199">
            <a:off x="9043563" y="507629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8" name="TextBox 26">
            <a:extLst>
              <a:ext uri="{FF2B5EF4-FFF2-40B4-BE49-F238E27FC236}">
                <a16:creationId xmlns:a16="http://schemas.microsoft.com/office/drawing/2014/main" id="{3860CC1F-67B2-487D-AAF4-22986DB3FB2E}"/>
              </a:ext>
            </a:extLst>
          </p:cNvPr>
          <p:cNvSpPr txBox="1"/>
          <p:nvPr/>
        </p:nvSpPr>
        <p:spPr>
          <a:xfrm>
            <a:off x="734241" y="3264094"/>
            <a:ext cx="6189073" cy="537687"/>
          </a:xfrm>
          <a:prstGeom prst="rect">
            <a:avLst/>
          </a:prstGeom>
          <a:noFill/>
        </p:spPr>
        <p:txBody>
          <a:bodyPr wrap="square" rtlCol="0">
            <a:spAutoFit/>
          </a:bodyPr>
          <a:lstStyle/>
          <a:p>
            <a:pPr lvl="0" defTabSz="1219170">
              <a:defRPr/>
            </a:pPr>
            <a:r>
              <a:rPr lang="en-US" altLang="zh-CN" sz="1400" dirty="0">
                <a:solidFill>
                  <a:srgbClr val="000000">
                    <a:lumMod val="65000"/>
                    <a:lumOff val="35000"/>
                  </a:srgbClr>
                </a:solidFill>
                <a:cs typeface="+mn-ea"/>
                <a:sym typeface="+mn-lt"/>
              </a:rPr>
              <a:t>Research and implementation of color constancy algorithm based on image frequency domain information</a:t>
            </a:r>
            <a:endParaRPr kumimoji="0" lang="en-US" altLang="zh-CN" sz="1400" b="0" i="0" u="none" strike="noStrike" kern="1200" cap="none" spc="0" normalizeH="0" baseline="0" noProof="0" dirty="0">
              <a:ln>
                <a:noFill/>
              </a:ln>
              <a:solidFill>
                <a:srgbClr val="000000">
                  <a:lumMod val="65000"/>
                  <a:lumOff val="35000"/>
                </a:srgbClr>
              </a:solidFill>
              <a:effectLst/>
              <a:uLnTx/>
              <a:uFillTx/>
              <a:latin typeface="微软雅黑"/>
              <a:ea typeface="微软雅黑"/>
              <a:cs typeface="+mn-ea"/>
              <a:sym typeface="+mn-lt"/>
            </a:endParaRPr>
          </a:p>
        </p:txBody>
      </p:sp>
      <p:cxnSp>
        <p:nvCxnSpPr>
          <p:cNvPr id="3" name="直接连接符 2"/>
          <p:cNvCxnSpPr/>
          <p:nvPr/>
        </p:nvCxnSpPr>
        <p:spPr>
          <a:xfrm>
            <a:off x="838200" y="3241212"/>
            <a:ext cx="60851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22088"/>
            <a:ext cx="3206851" cy="863627"/>
          </a:xfrm>
          <a:prstGeom prst="rect">
            <a:avLst/>
          </a:prstGeom>
        </p:spPr>
      </p:pic>
    </p:spTree>
    <p:extLst>
      <p:ext uri="{BB962C8B-B14F-4D97-AF65-F5344CB8AC3E}">
        <p14:creationId xmlns:p14="http://schemas.microsoft.com/office/powerpoint/2010/main" val="3744416590"/>
      </p:ext>
    </p:extLst>
  </p:cSld>
  <p:clrMapOvr>
    <a:masterClrMapping/>
  </p:clrMapOvr>
  <p:transition advClick="0" advTm="3000">
    <p:random/>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90"/>
                                              </p:val>
                                            </p:tav>
                                            <p:tav tm="100000">
                                              <p:val>
                                                <p:fltVal val="0"/>
                                              </p:val>
                                            </p:tav>
                                          </p:tavLst>
                                        </p:anim>
                                        <p:animEffect transition="in" filter="fade">
                                          <p:cBhvr>
                                            <p:cTn id="16" dur="750"/>
                                            <p:tgtEl>
                                              <p:spTgt spid="2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1750"/>
                                </p:stCondLst>
                                <p:childTnLst>
                                  <p:par>
                                    <p:cTn id="28" presetID="2" presetClass="entr" presetSubtype="3" fill="hold" grpId="0" nodeType="afterEffect" p14:presetBounceEnd="34000">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14:bounceEnd="34000">
                                          <p:cBhvr additive="base">
                                            <p:cTn id="30" dur="500" fill="hold"/>
                                            <p:tgtEl>
                                              <p:spTgt spid="16"/>
                                            </p:tgtEl>
                                            <p:attrNameLst>
                                              <p:attrName>ppt_x</p:attrName>
                                            </p:attrNameLst>
                                          </p:cBhvr>
                                          <p:tavLst>
                                            <p:tav tm="0">
                                              <p:val>
                                                <p:strVal val="1+#ppt_w/2"/>
                                              </p:val>
                                            </p:tav>
                                            <p:tav tm="100000">
                                              <p:val>
                                                <p:strVal val="#ppt_x"/>
                                              </p:val>
                                            </p:tav>
                                          </p:tavLst>
                                        </p:anim>
                                        <p:anim calcmode="lin" valueType="num" p14:bounceEnd="34000">
                                          <p:cBhvr additive="base">
                                            <p:cTn id="31" dur="500" fill="hold"/>
                                            <p:tgtEl>
                                              <p:spTgt spid="16"/>
                                            </p:tgtEl>
                                            <p:attrNameLst>
                                              <p:attrName>ppt_y</p:attrName>
                                            </p:attrNameLst>
                                          </p:cBhvr>
                                          <p:tavLst>
                                            <p:tav tm="0">
                                              <p:val>
                                                <p:strVal val="0-#ppt_h/2"/>
                                              </p:val>
                                            </p:tav>
                                            <p:tav tm="100000">
                                              <p:val>
                                                <p:strVal val="#ppt_y"/>
                                              </p:val>
                                            </p:tav>
                                          </p:tavLst>
                                        </p:anim>
                                      </p:childTnLst>
                                    </p:cTn>
                                  </p:par>
                                  <p:par>
                                    <p:cTn id="32" presetID="2" presetClass="entr" presetSubtype="3" fill="hold" grpId="0" nodeType="withEffect" p14:presetBounceEnd="34000">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14:bounceEnd="34000">
                                          <p:cBhvr additive="base">
                                            <p:cTn id="34" dur="500" fill="hold"/>
                                            <p:tgtEl>
                                              <p:spTgt spid="17"/>
                                            </p:tgtEl>
                                            <p:attrNameLst>
                                              <p:attrName>ppt_x</p:attrName>
                                            </p:attrNameLst>
                                          </p:cBhvr>
                                          <p:tavLst>
                                            <p:tav tm="0">
                                              <p:val>
                                                <p:strVal val="1+#ppt_w/2"/>
                                              </p:val>
                                            </p:tav>
                                            <p:tav tm="100000">
                                              <p:val>
                                                <p:strVal val="#ppt_x"/>
                                              </p:val>
                                            </p:tav>
                                          </p:tavLst>
                                        </p:anim>
                                        <p:anim calcmode="lin" valueType="num" p14:bounceEnd="34000">
                                          <p:cBhvr additive="base">
                                            <p:cTn id="35" dur="500" fill="hold"/>
                                            <p:tgtEl>
                                              <p:spTgt spid="17"/>
                                            </p:tgtEl>
                                            <p:attrNameLst>
                                              <p:attrName>ppt_y</p:attrName>
                                            </p:attrNameLst>
                                          </p:cBhvr>
                                          <p:tavLst>
                                            <p:tav tm="0">
                                              <p:val>
                                                <p:strVal val="0-#ppt_h/2"/>
                                              </p:val>
                                            </p:tav>
                                            <p:tav tm="100000">
                                              <p:val>
                                                <p:strVal val="#ppt_y"/>
                                              </p:val>
                                            </p:tav>
                                          </p:tavLst>
                                        </p:anim>
                                      </p:childTnLst>
                                    </p:cTn>
                                  </p:par>
                                  <p:par>
                                    <p:cTn id="36" presetID="2" presetClass="entr" presetSubtype="3" fill="hold" grpId="0" nodeType="withEffect" p14:presetBounceEnd="34000">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14:bounceEnd="34000">
                                          <p:cBhvr additive="base">
                                            <p:cTn id="38" dur="500" fill="hold"/>
                                            <p:tgtEl>
                                              <p:spTgt spid="21"/>
                                            </p:tgtEl>
                                            <p:attrNameLst>
                                              <p:attrName>ppt_x</p:attrName>
                                            </p:attrNameLst>
                                          </p:cBhvr>
                                          <p:tavLst>
                                            <p:tav tm="0">
                                              <p:val>
                                                <p:strVal val="1+#ppt_w/2"/>
                                              </p:val>
                                            </p:tav>
                                            <p:tav tm="100000">
                                              <p:val>
                                                <p:strVal val="#ppt_x"/>
                                              </p:val>
                                            </p:tav>
                                          </p:tavLst>
                                        </p:anim>
                                        <p:anim calcmode="lin" valueType="num" p14:bounceEnd="34000">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3" fill="hold" grpId="0" nodeType="withEffect" p14:presetBounceEnd="34000">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14:bounceEnd="34000">
                                          <p:cBhvr additive="base">
                                            <p:cTn id="42" dur="50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43" dur="500" fill="hold"/>
                                            <p:tgtEl>
                                              <p:spTgt spid="19"/>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14:presetBounceEnd="34000">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14:bounceEnd="34000">
                                          <p:cBhvr additive="base">
                                            <p:cTn id="46" dur="500" fill="hold"/>
                                            <p:tgtEl>
                                              <p:spTgt spid="22"/>
                                            </p:tgtEl>
                                            <p:attrNameLst>
                                              <p:attrName>ppt_x</p:attrName>
                                            </p:attrNameLst>
                                          </p:cBhvr>
                                          <p:tavLst>
                                            <p:tav tm="0">
                                              <p:val>
                                                <p:strVal val="1+#ppt_w/2"/>
                                              </p:val>
                                            </p:tav>
                                            <p:tav tm="100000">
                                              <p:val>
                                                <p:strVal val="#ppt_x"/>
                                              </p:val>
                                            </p:tav>
                                          </p:tavLst>
                                        </p:anim>
                                        <p:anim calcmode="lin" valueType="num" p14:bounceEnd="34000">
                                          <p:cBhvr additive="base">
                                            <p:cTn id="47" dur="500" fill="hold"/>
                                            <p:tgtEl>
                                              <p:spTgt spid="22"/>
                                            </p:tgtEl>
                                            <p:attrNameLst>
                                              <p:attrName>ppt_y</p:attrName>
                                            </p:attrNameLst>
                                          </p:cBhvr>
                                          <p:tavLst>
                                            <p:tav tm="0">
                                              <p:val>
                                                <p:strVal val="0-#ppt_h/2"/>
                                              </p:val>
                                            </p:tav>
                                            <p:tav tm="100000">
                                              <p:val>
                                                <p:strVal val="#ppt_y"/>
                                              </p:val>
                                            </p:tav>
                                          </p:tavLst>
                                        </p:anim>
                                      </p:childTnLst>
                                    </p:cTn>
                                  </p:par>
                                </p:childTnLst>
                              </p:cTn>
                            </p:par>
                            <p:par>
                              <p:cTn id="48" fill="hold">
                                <p:stCondLst>
                                  <p:cond delay="2250"/>
                                </p:stCondLst>
                                <p:childTnLst>
                                  <p:par>
                                    <p:cTn id="49" presetID="42"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anim calcmode="lin" valueType="num">
                                          <p:cBhvr>
                                            <p:cTn id="52" dur="500" fill="hold"/>
                                            <p:tgtEl>
                                              <p:spTgt spid="18"/>
                                            </p:tgtEl>
                                            <p:attrNameLst>
                                              <p:attrName>ppt_x</p:attrName>
                                            </p:attrNameLst>
                                          </p:cBhvr>
                                          <p:tavLst>
                                            <p:tav tm="0">
                                              <p:val>
                                                <p:strVal val="#ppt_x"/>
                                              </p:val>
                                            </p:tav>
                                            <p:tav tm="100000">
                                              <p:val>
                                                <p:strVal val="#ppt_x"/>
                                              </p:val>
                                            </p:tav>
                                          </p:tavLst>
                                        </p:anim>
                                        <p:anim calcmode="lin" valueType="num">
                                          <p:cBhvr>
                                            <p:cTn id="5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animBg="1"/>
          <p:bldP spid="16" grpId="0" animBg="1"/>
          <p:bldP spid="17" grpId="0" animBg="1"/>
          <p:bldP spid="19" grpId="0" animBg="1"/>
          <p:bldP spid="20" grpId="0" animBg="1"/>
          <p:bldP spid="21" grpId="0" animBg="1"/>
          <p:bldP spid="22" grpId="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90"/>
                                              </p:val>
                                            </p:tav>
                                            <p:tav tm="100000">
                                              <p:val>
                                                <p:fltVal val="0"/>
                                              </p:val>
                                            </p:tav>
                                          </p:tavLst>
                                        </p:anim>
                                        <p:animEffect transition="in" filter="fade">
                                          <p:cBhvr>
                                            <p:cTn id="16" dur="750"/>
                                            <p:tgtEl>
                                              <p:spTgt spid="2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1750"/>
                                </p:stCondLst>
                                <p:childTnLst>
                                  <p:par>
                                    <p:cTn id="28" presetID="2" presetClass="entr" presetSubtype="3"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1+#ppt_w/2"/>
                                              </p:val>
                                            </p:tav>
                                            <p:tav tm="100000">
                                              <p:val>
                                                <p:strVal val="#ppt_x"/>
                                              </p:val>
                                            </p:tav>
                                          </p:tavLst>
                                        </p:anim>
                                        <p:anim calcmode="lin" valueType="num">
                                          <p:cBhvr additive="base">
                                            <p:cTn id="31" dur="500" fill="hold"/>
                                            <p:tgtEl>
                                              <p:spTgt spid="16"/>
                                            </p:tgtEl>
                                            <p:attrNameLst>
                                              <p:attrName>ppt_y</p:attrName>
                                            </p:attrNameLst>
                                          </p:cBhvr>
                                          <p:tavLst>
                                            <p:tav tm="0">
                                              <p:val>
                                                <p:strVal val="0-#ppt_h/2"/>
                                              </p:val>
                                            </p:tav>
                                            <p:tav tm="100000">
                                              <p:val>
                                                <p:strVal val="#ppt_y"/>
                                              </p:val>
                                            </p:tav>
                                          </p:tavLst>
                                        </p:anim>
                                      </p:childTnLst>
                                    </p:cTn>
                                  </p:par>
                                  <p:par>
                                    <p:cTn id="32" presetID="2" presetClass="entr" presetSubtype="3"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0-#ppt_h/2"/>
                                              </p:val>
                                            </p:tav>
                                            <p:tav tm="100000">
                                              <p:val>
                                                <p:strVal val="#ppt_y"/>
                                              </p:val>
                                            </p:tav>
                                          </p:tavLst>
                                        </p:anim>
                                      </p:childTnLst>
                                    </p:cTn>
                                  </p:par>
                                  <p:par>
                                    <p:cTn id="36" presetID="2" presetClass="entr" presetSubtype="3"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1+#ppt_w/2"/>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3"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1+#ppt_w/2"/>
                                              </p:val>
                                            </p:tav>
                                            <p:tav tm="100000">
                                              <p:val>
                                                <p:strVal val="#ppt_x"/>
                                              </p:val>
                                            </p:tav>
                                          </p:tavLst>
                                        </p:anim>
                                        <p:anim calcmode="lin" valueType="num">
                                          <p:cBhvr additive="base">
                                            <p:cTn id="43" dur="500" fill="hold"/>
                                            <p:tgtEl>
                                              <p:spTgt spid="19"/>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1+#ppt_w/2"/>
                                              </p:val>
                                            </p:tav>
                                            <p:tav tm="100000">
                                              <p:val>
                                                <p:strVal val="#ppt_x"/>
                                              </p:val>
                                            </p:tav>
                                          </p:tavLst>
                                        </p:anim>
                                        <p:anim calcmode="lin" valueType="num">
                                          <p:cBhvr additive="base">
                                            <p:cTn id="47" dur="500" fill="hold"/>
                                            <p:tgtEl>
                                              <p:spTgt spid="22"/>
                                            </p:tgtEl>
                                            <p:attrNameLst>
                                              <p:attrName>ppt_y</p:attrName>
                                            </p:attrNameLst>
                                          </p:cBhvr>
                                          <p:tavLst>
                                            <p:tav tm="0">
                                              <p:val>
                                                <p:strVal val="0-#ppt_h/2"/>
                                              </p:val>
                                            </p:tav>
                                            <p:tav tm="100000">
                                              <p:val>
                                                <p:strVal val="#ppt_y"/>
                                              </p:val>
                                            </p:tav>
                                          </p:tavLst>
                                        </p:anim>
                                      </p:childTnLst>
                                    </p:cTn>
                                  </p:par>
                                </p:childTnLst>
                              </p:cTn>
                            </p:par>
                            <p:par>
                              <p:cTn id="48" fill="hold">
                                <p:stCondLst>
                                  <p:cond delay="2250"/>
                                </p:stCondLst>
                                <p:childTnLst>
                                  <p:par>
                                    <p:cTn id="49" presetID="42"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anim calcmode="lin" valueType="num">
                                          <p:cBhvr>
                                            <p:cTn id="52" dur="500" fill="hold"/>
                                            <p:tgtEl>
                                              <p:spTgt spid="18"/>
                                            </p:tgtEl>
                                            <p:attrNameLst>
                                              <p:attrName>ppt_x</p:attrName>
                                            </p:attrNameLst>
                                          </p:cBhvr>
                                          <p:tavLst>
                                            <p:tav tm="0">
                                              <p:val>
                                                <p:strVal val="#ppt_x"/>
                                              </p:val>
                                            </p:tav>
                                            <p:tav tm="100000">
                                              <p:val>
                                                <p:strVal val="#ppt_x"/>
                                              </p:val>
                                            </p:tav>
                                          </p:tavLst>
                                        </p:anim>
                                        <p:anim calcmode="lin" valueType="num">
                                          <p:cBhvr>
                                            <p:cTn id="5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animBg="1"/>
          <p:bldP spid="16" grpId="0" animBg="1"/>
          <p:bldP spid="17" grpId="0" animBg="1"/>
          <p:bldP spid="19" grpId="0" animBg="1"/>
          <p:bldP spid="20" grpId="0" animBg="1"/>
          <p:bldP spid="21" grpId="0" animBg="1"/>
          <p:bldP spid="22" grpId="0" animBg="1"/>
          <p:bldP spid="1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26555-D701-4861-A25B-D0BC4B5F7AAA}"/>
              </a:ext>
            </a:extLst>
          </p:cNvPr>
          <p:cNvSpPr txBox="1"/>
          <p:nvPr/>
        </p:nvSpPr>
        <p:spPr>
          <a:xfrm>
            <a:off x="0"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研究概述</a:t>
            </a:r>
          </a:p>
        </p:txBody>
      </p:sp>
      <p:sp>
        <p:nvSpPr>
          <p:cNvPr id="5" name="文本框 4">
            <a:extLst>
              <a:ext uri="{FF2B5EF4-FFF2-40B4-BE49-F238E27FC236}">
                <a16:creationId xmlns:a16="http://schemas.microsoft.com/office/drawing/2014/main" id="{D22A5D2D-71DB-4B92-8DCB-CE1AB47DA9D9}"/>
              </a:ext>
            </a:extLst>
          </p:cNvPr>
          <p:cNvSpPr txBox="1"/>
          <p:nvPr/>
        </p:nvSpPr>
        <p:spPr>
          <a:xfrm>
            <a:off x="2225783" y="112955"/>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相关工作与理论基础</a:t>
            </a:r>
          </a:p>
        </p:txBody>
      </p:sp>
      <p:sp>
        <p:nvSpPr>
          <p:cNvPr id="6" name="文本框 5">
            <a:extLst>
              <a:ext uri="{FF2B5EF4-FFF2-40B4-BE49-F238E27FC236}">
                <a16:creationId xmlns:a16="http://schemas.microsoft.com/office/drawing/2014/main" id="{91F2C3F6-6195-4FE7-BA3D-8A48F28417E5}"/>
              </a:ext>
            </a:extLst>
          </p:cNvPr>
          <p:cNvSpPr txBox="1"/>
          <p:nvPr/>
        </p:nvSpPr>
        <p:spPr>
          <a:xfrm>
            <a:off x="4942867" y="104400"/>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颜色恒常性算法的设计</a:t>
            </a:r>
          </a:p>
        </p:txBody>
      </p:sp>
      <p:sp>
        <p:nvSpPr>
          <p:cNvPr id="7" name="文本框 6">
            <a:extLst>
              <a:ext uri="{FF2B5EF4-FFF2-40B4-BE49-F238E27FC236}">
                <a16:creationId xmlns:a16="http://schemas.microsoft.com/office/drawing/2014/main" id="{8673E3DB-909C-4601-A8B9-A852104F0187}"/>
              </a:ext>
            </a:extLst>
          </p:cNvPr>
          <p:cNvSpPr txBox="1"/>
          <p:nvPr/>
        </p:nvSpPr>
        <p:spPr>
          <a:xfrm>
            <a:off x="7659951" y="103844"/>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颜色恒常性系统的实现</a:t>
            </a:r>
          </a:p>
        </p:txBody>
      </p:sp>
      <p:cxnSp>
        <p:nvCxnSpPr>
          <p:cNvPr id="9" name="直接连接符 8">
            <a:extLst>
              <a:ext uri="{FF2B5EF4-FFF2-40B4-BE49-F238E27FC236}">
                <a16:creationId xmlns:a16="http://schemas.microsoft.com/office/drawing/2014/main" id="{E364C9F5-2A39-4608-94F6-2A4517E960AB}"/>
              </a:ext>
            </a:extLst>
          </p:cNvPr>
          <p:cNvCxnSpPr/>
          <p:nvPr/>
        </p:nvCxnSpPr>
        <p:spPr>
          <a:xfrm>
            <a:off x="5251572" y="481255"/>
            <a:ext cx="1869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7AFF17-A899-4AE3-97F4-8D1AAC05361B}"/>
              </a:ext>
            </a:extLst>
          </p:cNvPr>
          <p:cNvSpPr txBox="1"/>
          <p:nvPr/>
        </p:nvSpPr>
        <p:spPr>
          <a:xfrm>
            <a:off x="2374534" y="3142524"/>
            <a:ext cx="7442924" cy="923330"/>
          </a:xfrm>
          <a:prstGeom prst="rect">
            <a:avLst/>
          </a:prstGeom>
        </p:spPr>
        <p:txBody>
          <a:bodyPr wrap="square">
            <a:spAutoFit/>
          </a:bodyPr>
          <a:lstStyle>
            <a:defPPr>
              <a:defRPr lang="zh-CN"/>
            </a:defPPr>
            <a:lvl1pPr lvl="0" algn="ctr">
              <a:defRPr sz="5400" b="1">
                <a:gradFill>
                  <a:gsLst>
                    <a:gs pos="0">
                      <a:srgbClr val="2B84FE"/>
                    </a:gs>
                    <a:gs pos="100000">
                      <a:srgbClr val="20B1F4"/>
                    </a:gs>
                  </a:gsLst>
                  <a:lin ang="5400000" scaled="1"/>
                </a:gradFill>
                <a:latin typeface="微软雅黑"/>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a:ea typeface="微软雅黑"/>
                <a:cs typeface="+mn-cs"/>
              </a:rPr>
              <a:t>颜色恒常性算法的设计</a:t>
            </a:r>
          </a:p>
        </p:txBody>
      </p:sp>
      <p:sp>
        <p:nvSpPr>
          <p:cNvPr id="11" name="Shape 285">
            <a:extLst>
              <a:ext uri="{FF2B5EF4-FFF2-40B4-BE49-F238E27FC236}">
                <a16:creationId xmlns:a16="http://schemas.microsoft.com/office/drawing/2014/main" id="{E3C09CDB-D155-4259-9CF2-FB7AC847D7CD}"/>
              </a:ext>
            </a:extLst>
          </p:cNvPr>
          <p:cNvSpPr txBox="1"/>
          <p:nvPr/>
        </p:nvSpPr>
        <p:spPr>
          <a:xfrm>
            <a:off x="2500776" y="4091336"/>
            <a:ext cx="7190439" cy="490933"/>
          </a:xfrm>
          <a:prstGeom prst="rect">
            <a:avLst/>
          </a:prstGeom>
          <a:noFill/>
          <a:ln>
            <a:noFill/>
          </a:ln>
        </p:spPr>
        <p:txBody>
          <a:bodyPr lIns="68560" tIns="34275" rIns="68560" bIns="34275" anchor="t" anchorCtr="0">
            <a:noAutofit/>
          </a:bodyPr>
          <a:lstStyle/>
          <a:p>
            <a:pPr lvl="0" algn="ctr">
              <a:lnSpc>
                <a:spcPct val="130000"/>
              </a:lnSpc>
              <a:defRPr/>
            </a:pPr>
            <a:r>
              <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rPr>
              <a:t>Design of color constancy algorithm</a:t>
            </a:r>
          </a:p>
        </p:txBody>
      </p:sp>
      <p:cxnSp>
        <p:nvCxnSpPr>
          <p:cNvPr id="13" name="直接连接符 12">
            <a:extLst>
              <a:ext uri="{FF2B5EF4-FFF2-40B4-BE49-F238E27FC236}">
                <a16:creationId xmlns:a16="http://schemas.microsoft.com/office/drawing/2014/main" id="{BE3753F1-258E-4BE9-B65D-FE507063CB50}"/>
              </a:ext>
            </a:extLst>
          </p:cNvPr>
          <p:cNvCxnSpPr>
            <a:cxnSpLocks/>
          </p:cNvCxnSpPr>
          <p:nvPr/>
        </p:nvCxnSpPr>
        <p:spPr>
          <a:xfrm>
            <a:off x="5489452" y="5046698"/>
            <a:ext cx="12130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E59CD2A-40C2-4DC8-9020-14C211B7AD0D}"/>
              </a:ext>
            </a:extLst>
          </p:cNvPr>
          <p:cNvSpPr txBox="1"/>
          <p:nvPr/>
        </p:nvSpPr>
        <p:spPr>
          <a:xfrm>
            <a:off x="4878807" y="99284"/>
            <a:ext cx="26146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latin typeface="微软雅黑" panose="020B0503020204020204" charset="-122"/>
                <a:ea typeface="微软雅黑" panose="020B0503020204020204" charset="-122"/>
                <a:sym typeface="+mn-ea"/>
              </a:rPr>
              <a:t>颜色恒常性算法的设计</a:t>
            </a:r>
            <a:endPar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endParaRPr>
          </a:p>
        </p:txBody>
      </p:sp>
      <p:sp>
        <p:nvSpPr>
          <p:cNvPr id="15" name="文本框 14">
            <a:extLst>
              <a:ext uri="{FF2B5EF4-FFF2-40B4-BE49-F238E27FC236}">
                <a16:creationId xmlns:a16="http://schemas.microsoft.com/office/drawing/2014/main" id="{AE2C18C2-2358-463E-AA41-784D0098805E}"/>
              </a:ext>
            </a:extLst>
          </p:cNvPr>
          <p:cNvSpPr txBox="1"/>
          <p:nvPr/>
        </p:nvSpPr>
        <p:spPr>
          <a:xfrm>
            <a:off x="9783322"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总结与展望</a:t>
            </a:r>
          </a:p>
        </p:txBody>
      </p:sp>
      <p:sp>
        <p:nvSpPr>
          <p:cNvPr id="16" name="books-group_25777">
            <a:extLst>
              <a:ext uri="{FF2B5EF4-FFF2-40B4-BE49-F238E27FC236}">
                <a16:creationId xmlns:a16="http://schemas.microsoft.com/office/drawing/2014/main" id="{F66B3BCE-1CB2-4255-A8AE-345254D726AA}"/>
              </a:ext>
            </a:extLst>
          </p:cNvPr>
          <p:cNvSpPr>
            <a:spLocks noChangeAspect="1"/>
          </p:cNvSpPr>
          <p:nvPr/>
        </p:nvSpPr>
        <p:spPr bwMode="auto">
          <a:xfrm>
            <a:off x="5613509" y="1997662"/>
            <a:ext cx="964977" cy="972249"/>
          </a:xfrm>
          <a:custGeom>
            <a:avLst/>
            <a:gdLst>
              <a:gd name="T0" fmla="*/ 122 w 212"/>
              <a:gd name="T1" fmla="*/ 117 h 214"/>
              <a:gd name="T2" fmla="*/ 133 w 212"/>
              <a:gd name="T3" fmla="*/ 128 h 214"/>
              <a:gd name="T4" fmla="*/ 122 w 212"/>
              <a:gd name="T5" fmla="*/ 139 h 214"/>
              <a:gd name="T6" fmla="*/ 110 w 212"/>
              <a:gd name="T7" fmla="*/ 128 h 214"/>
              <a:gd name="T8" fmla="*/ 122 w 212"/>
              <a:gd name="T9" fmla="*/ 117 h 214"/>
              <a:gd name="T10" fmla="*/ 90 w 212"/>
              <a:gd name="T11" fmla="*/ 111 h 214"/>
              <a:gd name="T12" fmla="*/ 79 w 212"/>
              <a:gd name="T13" fmla="*/ 122 h 214"/>
              <a:gd name="T14" fmla="*/ 90 w 212"/>
              <a:gd name="T15" fmla="*/ 133 h 214"/>
              <a:gd name="T16" fmla="*/ 101 w 212"/>
              <a:gd name="T17" fmla="*/ 122 h 214"/>
              <a:gd name="T18" fmla="*/ 90 w 212"/>
              <a:gd name="T19" fmla="*/ 111 h 214"/>
              <a:gd name="T20" fmla="*/ 120 w 212"/>
              <a:gd name="T21" fmla="*/ 103 h 214"/>
              <a:gd name="T22" fmla="*/ 112 w 212"/>
              <a:gd name="T23" fmla="*/ 95 h 214"/>
              <a:gd name="T24" fmla="*/ 104 w 212"/>
              <a:gd name="T25" fmla="*/ 103 h 214"/>
              <a:gd name="T26" fmla="*/ 112 w 212"/>
              <a:gd name="T27" fmla="*/ 111 h 214"/>
              <a:gd name="T28" fmla="*/ 120 w 212"/>
              <a:gd name="T29" fmla="*/ 103 h 214"/>
              <a:gd name="T30" fmla="*/ 183 w 212"/>
              <a:gd name="T31" fmla="*/ 214 h 214"/>
              <a:gd name="T32" fmla="*/ 29 w 212"/>
              <a:gd name="T33" fmla="*/ 214 h 214"/>
              <a:gd name="T34" fmla="*/ 7 w 212"/>
              <a:gd name="T35" fmla="*/ 176 h 214"/>
              <a:gd name="T36" fmla="*/ 77 w 212"/>
              <a:gd name="T37" fmla="*/ 55 h 214"/>
              <a:gd name="T38" fmla="*/ 77 w 212"/>
              <a:gd name="T39" fmla="*/ 14 h 214"/>
              <a:gd name="T40" fmla="*/ 74 w 212"/>
              <a:gd name="T41" fmla="*/ 14 h 214"/>
              <a:gd name="T42" fmla="*/ 67 w 212"/>
              <a:gd name="T43" fmla="*/ 7 h 214"/>
              <a:gd name="T44" fmla="*/ 74 w 212"/>
              <a:gd name="T45" fmla="*/ 0 h 214"/>
              <a:gd name="T46" fmla="*/ 138 w 212"/>
              <a:gd name="T47" fmla="*/ 0 h 214"/>
              <a:gd name="T48" fmla="*/ 145 w 212"/>
              <a:gd name="T49" fmla="*/ 7 h 214"/>
              <a:gd name="T50" fmla="*/ 138 w 212"/>
              <a:gd name="T51" fmla="*/ 14 h 214"/>
              <a:gd name="T52" fmla="*/ 135 w 212"/>
              <a:gd name="T53" fmla="*/ 14 h 214"/>
              <a:gd name="T54" fmla="*/ 135 w 212"/>
              <a:gd name="T55" fmla="*/ 55 h 214"/>
              <a:gd name="T56" fmla="*/ 205 w 212"/>
              <a:gd name="T57" fmla="*/ 176 h 214"/>
              <a:gd name="T58" fmla="*/ 183 w 212"/>
              <a:gd name="T59" fmla="*/ 214 h 214"/>
              <a:gd name="T60" fmla="*/ 171 w 212"/>
              <a:gd name="T61" fmla="*/ 146 h 214"/>
              <a:gd name="T62" fmla="*/ 123 w 212"/>
              <a:gd name="T63" fmla="*/ 63 h 214"/>
              <a:gd name="T64" fmla="*/ 121 w 212"/>
              <a:gd name="T65" fmla="*/ 60 h 214"/>
              <a:gd name="T66" fmla="*/ 91 w 212"/>
              <a:gd name="T67" fmla="*/ 60 h 214"/>
              <a:gd name="T68" fmla="*/ 89 w 212"/>
              <a:gd name="T69" fmla="*/ 63 h 214"/>
              <a:gd name="T70" fmla="*/ 41 w 212"/>
              <a:gd name="T71" fmla="*/ 146 h 214"/>
              <a:gd name="T72" fmla="*/ 171 w 212"/>
              <a:gd name="T73" fmla="*/ 14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2" h="214">
                <a:moveTo>
                  <a:pt x="122" y="117"/>
                </a:moveTo>
                <a:cubicBezTo>
                  <a:pt x="128" y="117"/>
                  <a:pt x="133" y="122"/>
                  <a:pt x="133" y="128"/>
                </a:cubicBezTo>
                <a:cubicBezTo>
                  <a:pt x="133" y="134"/>
                  <a:pt x="128" y="139"/>
                  <a:pt x="122" y="139"/>
                </a:cubicBezTo>
                <a:cubicBezTo>
                  <a:pt x="115" y="139"/>
                  <a:pt x="110" y="134"/>
                  <a:pt x="110" y="128"/>
                </a:cubicBezTo>
                <a:cubicBezTo>
                  <a:pt x="110" y="122"/>
                  <a:pt x="115" y="117"/>
                  <a:pt x="122" y="117"/>
                </a:cubicBezTo>
                <a:close/>
                <a:moveTo>
                  <a:pt x="90" y="111"/>
                </a:moveTo>
                <a:cubicBezTo>
                  <a:pt x="84" y="111"/>
                  <a:pt x="79" y="116"/>
                  <a:pt x="79" y="122"/>
                </a:cubicBezTo>
                <a:cubicBezTo>
                  <a:pt x="79" y="128"/>
                  <a:pt x="84" y="133"/>
                  <a:pt x="90" y="133"/>
                </a:cubicBezTo>
                <a:cubicBezTo>
                  <a:pt x="96" y="133"/>
                  <a:pt x="101" y="128"/>
                  <a:pt x="101" y="122"/>
                </a:cubicBezTo>
                <a:cubicBezTo>
                  <a:pt x="101" y="116"/>
                  <a:pt x="96" y="111"/>
                  <a:pt x="90" y="111"/>
                </a:cubicBezTo>
                <a:close/>
                <a:moveTo>
                  <a:pt x="120" y="103"/>
                </a:moveTo>
                <a:cubicBezTo>
                  <a:pt x="120" y="98"/>
                  <a:pt x="117" y="95"/>
                  <a:pt x="112" y="95"/>
                </a:cubicBezTo>
                <a:cubicBezTo>
                  <a:pt x="108" y="95"/>
                  <a:pt x="104" y="98"/>
                  <a:pt x="104" y="103"/>
                </a:cubicBezTo>
                <a:cubicBezTo>
                  <a:pt x="104" y="107"/>
                  <a:pt x="108" y="111"/>
                  <a:pt x="112" y="111"/>
                </a:cubicBezTo>
                <a:cubicBezTo>
                  <a:pt x="117" y="111"/>
                  <a:pt x="120" y="107"/>
                  <a:pt x="120" y="103"/>
                </a:cubicBezTo>
                <a:close/>
                <a:moveTo>
                  <a:pt x="183" y="214"/>
                </a:moveTo>
                <a:lnTo>
                  <a:pt x="29" y="214"/>
                </a:lnTo>
                <a:cubicBezTo>
                  <a:pt x="8" y="214"/>
                  <a:pt x="0" y="196"/>
                  <a:pt x="7" y="176"/>
                </a:cubicBezTo>
                <a:cubicBezTo>
                  <a:pt x="7" y="176"/>
                  <a:pt x="34" y="126"/>
                  <a:pt x="77" y="55"/>
                </a:cubicBezTo>
                <a:lnTo>
                  <a:pt x="77" y="14"/>
                </a:lnTo>
                <a:lnTo>
                  <a:pt x="74" y="14"/>
                </a:lnTo>
                <a:cubicBezTo>
                  <a:pt x="71" y="14"/>
                  <a:pt x="67" y="11"/>
                  <a:pt x="67" y="7"/>
                </a:cubicBezTo>
                <a:cubicBezTo>
                  <a:pt x="67" y="3"/>
                  <a:pt x="71" y="0"/>
                  <a:pt x="74" y="0"/>
                </a:cubicBezTo>
                <a:lnTo>
                  <a:pt x="138" y="0"/>
                </a:lnTo>
                <a:cubicBezTo>
                  <a:pt x="142" y="0"/>
                  <a:pt x="145" y="3"/>
                  <a:pt x="145" y="7"/>
                </a:cubicBezTo>
                <a:cubicBezTo>
                  <a:pt x="145" y="11"/>
                  <a:pt x="142" y="14"/>
                  <a:pt x="138" y="14"/>
                </a:cubicBezTo>
                <a:lnTo>
                  <a:pt x="135" y="14"/>
                </a:lnTo>
                <a:lnTo>
                  <a:pt x="135" y="55"/>
                </a:lnTo>
                <a:cubicBezTo>
                  <a:pt x="178" y="126"/>
                  <a:pt x="205" y="176"/>
                  <a:pt x="205" y="176"/>
                </a:cubicBezTo>
                <a:cubicBezTo>
                  <a:pt x="212" y="196"/>
                  <a:pt x="204" y="214"/>
                  <a:pt x="183" y="214"/>
                </a:cubicBezTo>
                <a:close/>
                <a:moveTo>
                  <a:pt x="171" y="146"/>
                </a:moveTo>
                <a:cubicBezTo>
                  <a:pt x="164" y="134"/>
                  <a:pt x="133" y="79"/>
                  <a:pt x="123" y="63"/>
                </a:cubicBezTo>
                <a:lnTo>
                  <a:pt x="121" y="60"/>
                </a:lnTo>
                <a:lnTo>
                  <a:pt x="91" y="60"/>
                </a:lnTo>
                <a:lnTo>
                  <a:pt x="89" y="63"/>
                </a:lnTo>
                <a:cubicBezTo>
                  <a:pt x="78" y="81"/>
                  <a:pt x="45" y="139"/>
                  <a:pt x="41" y="146"/>
                </a:cubicBezTo>
                <a:lnTo>
                  <a:pt x="171" y="146"/>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172930316"/>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53" presetClass="entr" presetSubtype="16" fill="hold" grpId="0" nodeType="withEffect">
                                  <p:stCondLst>
                                    <p:cond delay="0"/>
                                  </p:stCondLst>
                                  <p:iterate type="lt">
                                    <p:tmPct val="5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D8706F6-DD55-4ABC-972A-DEC167794D46}"/>
              </a:ext>
            </a:extLst>
          </p:cNvPr>
          <p:cNvPicPr/>
          <p:nvPr/>
        </p:nvPicPr>
        <p:blipFill>
          <a:blip r:embed="rId3"/>
          <a:stretch>
            <a:fillRect/>
          </a:stretch>
        </p:blipFill>
        <p:spPr>
          <a:xfrm>
            <a:off x="8194043" y="3405977"/>
            <a:ext cx="3997957" cy="3130390"/>
          </a:xfrm>
          <a:prstGeom prst="rect">
            <a:avLst/>
          </a:prstGeom>
        </p:spPr>
      </p:pic>
      <p:pic>
        <p:nvPicPr>
          <p:cNvPr id="14" name="图片 13">
            <a:extLst>
              <a:ext uri="{FF2B5EF4-FFF2-40B4-BE49-F238E27FC236}">
                <a16:creationId xmlns:a16="http://schemas.microsoft.com/office/drawing/2014/main" id="{344A4C93-FDC1-41F4-BD65-69313746EE09}"/>
              </a:ext>
            </a:extLst>
          </p:cNvPr>
          <p:cNvPicPr/>
          <p:nvPr/>
        </p:nvPicPr>
        <p:blipFill>
          <a:blip r:embed="rId4"/>
          <a:stretch>
            <a:fillRect/>
          </a:stretch>
        </p:blipFill>
        <p:spPr>
          <a:xfrm>
            <a:off x="174061" y="3325023"/>
            <a:ext cx="4067738" cy="3265504"/>
          </a:xfrm>
          <a:prstGeom prst="rect">
            <a:avLst/>
          </a:prstGeom>
        </p:spPr>
      </p:pic>
      <p:sp>
        <p:nvSpPr>
          <p:cNvPr id="2" name="TextBox 71">
            <a:extLst>
              <a:ext uri="{FF2B5EF4-FFF2-40B4-BE49-F238E27FC236}">
                <a16:creationId xmlns:a16="http://schemas.microsoft.com/office/drawing/2014/main" id="{4224943E-E706-4BD6-804B-8BEA48CFEEDC}"/>
              </a:ext>
            </a:extLst>
          </p:cNvPr>
          <p:cNvSpPr txBox="1"/>
          <p:nvPr/>
        </p:nvSpPr>
        <p:spPr>
          <a:xfrm>
            <a:off x="3803146" y="232371"/>
            <a:ext cx="4585707" cy="461665"/>
          </a:xfrm>
          <a:prstGeom prst="rect">
            <a:avLst/>
          </a:prstGeom>
          <a:noFill/>
        </p:spPr>
        <p:txBody>
          <a:bodyPr wrap="square" rtlCol="0">
            <a:spAutoFit/>
          </a:bodyPr>
          <a:lstStyle/>
          <a:p>
            <a:pPr lvl="0" algn="ctr">
              <a:defRPr/>
            </a:pPr>
            <a:r>
              <a:rPr lang="zh-CN" altLang="en-US" sz="2400" b="1" dirty="0">
                <a:solidFill>
                  <a:srgbClr val="0070C0"/>
                </a:solidFill>
                <a:latin typeface="微软雅黑" panose="020B0503020204020204" charset="-122"/>
                <a:ea typeface="微软雅黑" panose="020B0503020204020204" charset="-122"/>
                <a:sym typeface="+mn-ea"/>
              </a:rPr>
              <a:t>频域变换分析</a:t>
            </a:r>
          </a:p>
        </p:txBody>
      </p:sp>
      <p:sp>
        <p:nvSpPr>
          <p:cNvPr id="3" name="Rectangle 20">
            <a:extLst>
              <a:ext uri="{FF2B5EF4-FFF2-40B4-BE49-F238E27FC236}">
                <a16:creationId xmlns:a16="http://schemas.microsoft.com/office/drawing/2014/main" id="{B95AB434-9A5B-4DB5-895C-7193770E6CA4}"/>
              </a:ext>
            </a:extLst>
          </p:cNvPr>
          <p:cNvSpPr>
            <a:spLocks noChangeArrowheads="1"/>
          </p:cNvSpPr>
          <p:nvPr/>
        </p:nvSpPr>
        <p:spPr bwMode="auto">
          <a:xfrm>
            <a:off x="3658136" y="714817"/>
            <a:ext cx="4875725"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Problem description and frequency domain transformation analysis</a:t>
            </a:r>
            <a:endParaRPr lang="zh-CN" altLang="en-US" sz="1067" dirty="0">
              <a:solidFill>
                <a:schemeClr val="tx1">
                  <a:lumMod val="65000"/>
                  <a:lumOff val="35000"/>
                </a:schemeClr>
              </a:solidFill>
              <a:latin typeface="Arial" pitchFamily="34" charset="0"/>
              <a:cs typeface="Arial" pitchFamily="34" charset="0"/>
            </a:endParaRPr>
          </a:p>
        </p:txBody>
      </p:sp>
      <p:cxnSp>
        <p:nvCxnSpPr>
          <p:cNvPr id="4" name="直接连接符 3">
            <a:extLst>
              <a:ext uri="{FF2B5EF4-FFF2-40B4-BE49-F238E27FC236}">
                <a16:creationId xmlns:a16="http://schemas.microsoft.com/office/drawing/2014/main" id="{A81456F2-D7EC-4A21-87AB-46568EBA46FB}"/>
              </a:ext>
            </a:extLst>
          </p:cNvPr>
          <p:cNvCxnSpPr>
            <a:cxnSpLocks/>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Rectangle 5" descr="C3443F420FB5676601CD8A6FCB880146">
            <a:extLst>
              <a:ext uri="{FF2B5EF4-FFF2-40B4-BE49-F238E27FC236}">
                <a16:creationId xmlns:a16="http://schemas.microsoft.com/office/drawing/2014/main" id="{59BC8307-9CAD-4D2C-8772-37C7FA195530}"/>
              </a:ext>
            </a:extLst>
          </p:cNvPr>
          <p:cNvSpPr>
            <a:spLocks noChangeArrowheads="1"/>
          </p:cNvSpPr>
          <p:nvPr/>
        </p:nvSpPr>
        <p:spPr bwMode="auto">
          <a:xfrm>
            <a:off x="4184595" y="1084530"/>
            <a:ext cx="4068448" cy="324748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a:lstStyle/>
          <a:p>
            <a:endParaRPr lang="zh-CN" altLang="en-US" sz="2400"/>
          </a:p>
        </p:txBody>
      </p:sp>
      <p:sp>
        <p:nvSpPr>
          <p:cNvPr id="6" name="Rectangle 7" descr="photo-1416339276121-ba1dfa199912">
            <a:extLst>
              <a:ext uri="{FF2B5EF4-FFF2-40B4-BE49-F238E27FC236}">
                <a16:creationId xmlns:a16="http://schemas.microsoft.com/office/drawing/2014/main" id="{7F19A522-FB69-469C-B38F-AFE5957F1DE8}"/>
              </a:ext>
            </a:extLst>
          </p:cNvPr>
          <p:cNvSpPr>
            <a:spLocks noChangeArrowheads="1"/>
          </p:cNvSpPr>
          <p:nvPr/>
        </p:nvSpPr>
        <p:spPr bwMode="auto">
          <a:xfrm>
            <a:off x="0" y="3195847"/>
            <a:ext cx="4241799" cy="324748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sz="2400"/>
          </a:p>
        </p:txBody>
      </p:sp>
      <p:sp>
        <p:nvSpPr>
          <p:cNvPr id="7" name="Rectangle 9" descr="psb">
            <a:extLst>
              <a:ext uri="{FF2B5EF4-FFF2-40B4-BE49-F238E27FC236}">
                <a16:creationId xmlns:a16="http://schemas.microsoft.com/office/drawing/2014/main" id="{B4AFED98-B5CC-44C7-8430-E175251E39C8}"/>
              </a:ext>
            </a:extLst>
          </p:cNvPr>
          <p:cNvSpPr>
            <a:spLocks noChangeArrowheads="1"/>
          </p:cNvSpPr>
          <p:nvPr/>
        </p:nvSpPr>
        <p:spPr bwMode="auto">
          <a:xfrm>
            <a:off x="8123553" y="3325023"/>
            <a:ext cx="4068447" cy="3222347"/>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lstStyle/>
          <a:p>
            <a:endParaRPr lang="zh-CN" altLang="en-US" sz="2400"/>
          </a:p>
        </p:txBody>
      </p:sp>
      <p:sp>
        <p:nvSpPr>
          <p:cNvPr id="8" name="文本框 7"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DFE20F6C-C98A-4C31-B15C-2B0449C431B6}"/>
              </a:ext>
            </a:extLst>
          </p:cNvPr>
          <p:cNvSpPr txBox="1">
            <a:spLocks noChangeArrowheads="1"/>
          </p:cNvSpPr>
          <p:nvPr/>
        </p:nvSpPr>
        <p:spPr bwMode="auto">
          <a:xfrm>
            <a:off x="1827633" y="2343688"/>
            <a:ext cx="782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170" fontAlgn="base">
              <a:spcBef>
                <a:spcPct val="0"/>
              </a:spcBef>
              <a:spcAft>
                <a:spcPct val="0"/>
              </a:spcAft>
              <a:defRPr/>
            </a:pPr>
            <a:r>
              <a:rPr lang="en-US" altLang="zh-CN" sz="2400" b="1" kern="0" dirty="0">
                <a:solidFill>
                  <a:schemeClr val="accent1"/>
                </a:solidFill>
                <a:latin typeface="Arial"/>
                <a:ea typeface="微软雅黑"/>
                <a:sym typeface="Arial" panose="020B0604020202020204" pitchFamily="34" charset="0"/>
              </a:rPr>
              <a:t>DFT</a:t>
            </a:r>
          </a:p>
        </p:txBody>
      </p:sp>
      <p:sp>
        <p:nvSpPr>
          <p:cNvPr id="10" name="文本框 9"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064C0AF5-62BE-4F97-AAD0-962BB95E398F}"/>
              </a:ext>
            </a:extLst>
          </p:cNvPr>
          <p:cNvSpPr txBox="1">
            <a:spLocks noChangeArrowheads="1"/>
          </p:cNvSpPr>
          <p:nvPr/>
        </p:nvSpPr>
        <p:spPr bwMode="auto">
          <a:xfrm>
            <a:off x="5687073" y="4752989"/>
            <a:ext cx="817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170" fontAlgn="base">
              <a:spcBef>
                <a:spcPct val="0"/>
              </a:spcBef>
              <a:spcAft>
                <a:spcPct val="0"/>
              </a:spcAft>
              <a:defRPr/>
            </a:pPr>
            <a:r>
              <a:rPr lang="en-US" altLang="zh-CN" sz="2400" b="1" kern="0" dirty="0">
                <a:solidFill>
                  <a:schemeClr val="accent1"/>
                </a:solidFill>
                <a:latin typeface="Arial"/>
                <a:ea typeface="微软雅黑"/>
                <a:sym typeface="Arial" panose="020B0604020202020204" pitchFamily="34" charset="0"/>
              </a:rPr>
              <a:t>DCT</a:t>
            </a:r>
          </a:p>
        </p:txBody>
      </p:sp>
      <p:sp>
        <p:nvSpPr>
          <p:cNvPr id="12" name="文本框 1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06784C93-2992-4DBB-9708-288587221496}"/>
              </a:ext>
            </a:extLst>
          </p:cNvPr>
          <p:cNvSpPr txBox="1">
            <a:spLocks noChangeArrowheads="1"/>
          </p:cNvSpPr>
          <p:nvPr/>
        </p:nvSpPr>
        <p:spPr bwMode="auto">
          <a:xfrm>
            <a:off x="9582371" y="2343688"/>
            <a:ext cx="885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9170" fontAlgn="base">
              <a:spcBef>
                <a:spcPct val="0"/>
              </a:spcBef>
              <a:spcAft>
                <a:spcPct val="0"/>
              </a:spcAft>
              <a:defRPr/>
            </a:pPr>
            <a:r>
              <a:rPr lang="en-US" altLang="zh-CN" sz="2400" b="1" kern="0" dirty="0">
                <a:solidFill>
                  <a:schemeClr val="accent1"/>
                </a:solidFill>
                <a:latin typeface="Arial"/>
                <a:ea typeface="微软雅黑"/>
                <a:sym typeface="Arial" panose="020B0604020202020204" pitchFamily="34" charset="0"/>
              </a:rPr>
              <a:t>DWT</a:t>
            </a:r>
          </a:p>
        </p:txBody>
      </p:sp>
      <p:pic>
        <p:nvPicPr>
          <p:cNvPr id="16" name="图片 15">
            <a:extLst>
              <a:ext uri="{FF2B5EF4-FFF2-40B4-BE49-F238E27FC236}">
                <a16:creationId xmlns:a16="http://schemas.microsoft.com/office/drawing/2014/main" id="{192DFF68-0C6C-447B-A23E-3F0DDF755F68}"/>
              </a:ext>
            </a:extLst>
          </p:cNvPr>
          <p:cNvPicPr/>
          <p:nvPr/>
        </p:nvPicPr>
        <p:blipFill rotWithShape="1">
          <a:blip r:embed="rId8"/>
          <a:srcRect l="52922"/>
          <a:stretch/>
        </p:blipFill>
        <p:spPr bwMode="auto">
          <a:xfrm>
            <a:off x="5002831" y="4460879"/>
            <a:ext cx="2711450" cy="23552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8947645"/>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ppt_w+.3"/>
                                          </p:val>
                                        </p:tav>
                                        <p:tav tm="100000">
                                          <p:val>
                                            <p:strVal val="#ppt_w"/>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animEffect transition="in" filter="fade">
                                      <p:cBhvr>
                                        <p:cTn id="20" dur="500"/>
                                        <p:tgtEl>
                                          <p:spTgt spid="5"/>
                                        </p:tgtEl>
                                      </p:cBhvr>
                                    </p:animEffect>
                                  </p:childTnLst>
                                </p:cTn>
                              </p:par>
                              <p:par>
                                <p:cTn id="21" presetID="42"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50" presetClass="entr" presetSubtype="0" decel="10000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strVal val="#ppt_w+.3"/>
                                          </p:val>
                                        </p:tav>
                                        <p:tav tm="100000">
                                          <p:val>
                                            <p:strVal val="#ppt_w"/>
                                          </p:val>
                                        </p:tav>
                                      </p:tavLst>
                                    </p:anim>
                                    <p:anim calcmode="lin" valueType="num">
                                      <p:cBhvr>
                                        <p:cTn id="57" dur="500" fill="hold"/>
                                        <p:tgtEl>
                                          <p:spTgt spid="7"/>
                                        </p:tgtEl>
                                        <p:attrNameLst>
                                          <p:attrName>ppt_h</p:attrName>
                                        </p:attrNameLst>
                                      </p:cBhvr>
                                      <p:tavLst>
                                        <p:tav tm="0">
                                          <p:val>
                                            <p:strVal val="#ppt_h"/>
                                          </p:val>
                                        </p:tav>
                                        <p:tav tm="100000">
                                          <p:val>
                                            <p:strVal val="#ppt_h"/>
                                          </p:val>
                                        </p:tav>
                                      </p:tavLst>
                                    </p:anim>
                                    <p:animEffect transition="in" filter="fade">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animBg="1"/>
      <p:bldP spid="6" grpId="1" animBg="1"/>
      <p:bldP spid="7" grpId="0" animBg="1"/>
      <p:bldP spid="7" grpId="1" animBg="1"/>
      <p:bldP spid="8"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02383" y="2078501"/>
            <a:ext cx="1087852" cy="1031996"/>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3" name="组合 2"/>
          <p:cNvGrpSpPr/>
          <p:nvPr/>
        </p:nvGrpSpPr>
        <p:grpSpPr>
          <a:xfrm>
            <a:off x="1737151" y="2367719"/>
            <a:ext cx="1631384" cy="491373"/>
            <a:chOff x="3838575" y="2712368"/>
            <a:chExt cx="1604974" cy="368530"/>
          </a:xfrm>
        </p:grpSpPr>
        <p:cxnSp>
          <p:nvCxnSpPr>
            <p:cNvPr id="4" name="直接连接符 3"/>
            <p:cNvCxnSpPr/>
            <p:nvPr/>
          </p:nvCxnSpPr>
          <p:spPr>
            <a:xfrm>
              <a:off x="3838575" y="2892218"/>
              <a:ext cx="59318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椭圆 13"/>
          <p:cNvSpPr/>
          <p:nvPr/>
        </p:nvSpPr>
        <p:spPr>
          <a:xfrm>
            <a:off x="4932497" y="4316438"/>
            <a:ext cx="504161" cy="4909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solidFill>
                <a:latin typeface="微软雅黑" pitchFamily="34" charset="-122"/>
                <a:ea typeface="微软雅黑" pitchFamily="34" charset="-122"/>
              </a:rPr>
              <a:t>1</a:t>
            </a:r>
            <a:endParaRPr lang="zh-CN" altLang="en-US" sz="3333" b="1" dirty="0">
              <a:solidFill>
                <a:schemeClr val="bg1"/>
              </a:solidFill>
              <a:latin typeface="微软雅黑" pitchFamily="34" charset="-122"/>
              <a:ea typeface="微软雅黑" pitchFamily="34" charset="-122"/>
            </a:endParaRPr>
          </a:p>
        </p:txBody>
      </p:sp>
      <p:sp>
        <p:nvSpPr>
          <p:cNvPr id="17" name="椭圆 16"/>
          <p:cNvSpPr/>
          <p:nvPr/>
        </p:nvSpPr>
        <p:spPr>
          <a:xfrm>
            <a:off x="4932497" y="4965488"/>
            <a:ext cx="504161" cy="4909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solidFill>
                <a:latin typeface="微软雅黑" pitchFamily="34" charset="-122"/>
                <a:ea typeface="微软雅黑" pitchFamily="34" charset="-122"/>
              </a:rPr>
              <a:t>2</a:t>
            </a:r>
            <a:endParaRPr lang="zh-CN" altLang="en-US" sz="3333" b="1" dirty="0">
              <a:solidFill>
                <a:schemeClr val="bg1"/>
              </a:solidFill>
              <a:latin typeface="微软雅黑" pitchFamily="34" charset="-122"/>
              <a:ea typeface="微软雅黑" pitchFamily="34" charset="-122"/>
            </a:endParaRPr>
          </a:p>
        </p:txBody>
      </p:sp>
      <p:sp>
        <p:nvSpPr>
          <p:cNvPr id="20" name="椭圆 19"/>
          <p:cNvSpPr/>
          <p:nvPr/>
        </p:nvSpPr>
        <p:spPr>
          <a:xfrm>
            <a:off x="4974755" y="5684525"/>
            <a:ext cx="461903" cy="45311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solidFill>
                <a:latin typeface="微软雅黑" pitchFamily="34" charset="-122"/>
                <a:ea typeface="微软雅黑" pitchFamily="34" charset="-122"/>
              </a:rPr>
              <a:t>3</a:t>
            </a:r>
            <a:endParaRPr lang="zh-CN" altLang="en-US" sz="3333" b="1" dirty="0">
              <a:solidFill>
                <a:schemeClr val="bg1"/>
              </a:solidFill>
              <a:latin typeface="微软雅黑" pitchFamily="34" charset="-122"/>
              <a:ea typeface="微软雅黑" pitchFamily="34" charset="-122"/>
            </a:endParaRPr>
          </a:p>
        </p:txBody>
      </p:sp>
      <p:sp>
        <p:nvSpPr>
          <p:cNvPr id="21" name="TextBox 20"/>
          <p:cNvSpPr txBox="1"/>
          <p:nvPr/>
        </p:nvSpPr>
        <p:spPr>
          <a:xfrm>
            <a:off x="880115" y="2267938"/>
            <a:ext cx="707376" cy="656462"/>
          </a:xfrm>
          <a:prstGeom prst="rect">
            <a:avLst/>
          </a:prstGeom>
          <a:noFill/>
        </p:spPr>
        <p:txBody>
          <a:bodyPr wrap="square" lIns="0" tIns="0" rIns="0" bIns="0" rtlCol="0">
            <a:spAutoFit/>
          </a:bodyPr>
          <a:lstStyle/>
          <a:p>
            <a:pPr algn="ctr"/>
            <a:r>
              <a:rPr lang="zh-CN" altLang="en-US" sz="2133" b="1" dirty="0">
                <a:solidFill>
                  <a:schemeClr val="bg1"/>
                </a:solidFill>
                <a:latin typeface="微软雅黑" pitchFamily="34" charset="-122"/>
                <a:ea typeface="微软雅黑" pitchFamily="34" charset="-122"/>
              </a:rPr>
              <a:t>网络结构</a:t>
            </a:r>
          </a:p>
        </p:txBody>
      </p:sp>
      <p:sp>
        <p:nvSpPr>
          <p:cNvPr id="22" name="TextBox 21"/>
          <p:cNvSpPr txBox="1"/>
          <p:nvPr/>
        </p:nvSpPr>
        <p:spPr>
          <a:xfrm>
            <a:off x="5495821" y="4339733"/>
            <a:ext cx="4921519" cy="471989"/>
          </a:xfrm>
          <a:prstGeom prst="rect">
            <a:avLst/>
          </a:prstGeom>
          <a:noFill/>
        </p:spPr>
        <p:txBody>
          <a:bodyPr wrap="square" lIns="0" tIns="0" rIns="0" bIns="0" rtlCol="0">
            <a:spAutoFit/>
          </a:bodyPr>
          <a:lstStyle/>
          <a:p>
            <a:pPr algn="just"/>
            <a:r>
              <a:rPr lang="zh-CN" altLang="en-US" sz="1600" b="1" dirty="0">
                <a:solidFill>
                  <a:schemeClr val="tx1">
                    <a:lumMod val="65000"/>
                    <a:lumOff val="35000"/>
                  </a:schemeClr>
                </a:solidFill>
                <a:latin typeface="微软雅黑" pitchFamily="34" charset="-122"/>
                <a:ea typeface="微软雅黑" pitchFamily="34" charset="-122"/>
              </a:rPr>
              <a:t>频率信息预提取模块</a:t>
            </a:r>
            <a:endParaRPr lang="en-US" altLang="zh-CN" sz="1600" b="1" dirty="0">
              <a:solidFill>
                <a:schemeClr val="tx1">
                  <a:lumMod val="65000"/>
                  <a:lumOff val="35000"/>
                </a:schemeClr>
              </a:solidFill>
              <a:latin typeface="微软雅黑" pitchFamily="34" charset="-122"/>
              <a:ea typeface="微软雅黑" pitchFamily="34" charset="-122"/>
            </a:endParaRPr>
          </a:p>
          <a:p>
            <a:pPr algn="just"/>
            <a:r>
              <a:rPr lang="zh-CN" altLang="en-US" sz="1467" dirty="0">
                <a:solidFill>
                  <a:schemeClr val="tx1">
                    <a:lumMod val="65000"/>
                    <a:lumOff val="35000"/>
                  </a:schemeClr>
                </a:solidFill>
                <a:latin typeface="微软雅黑" pitchFamily="34" charset="-122"/>
                <a:ea typeface="微软雅黑" pitchFamily="34" charset="-122"/>
              </a:rPr>
              <a:t>分离出图像的低频与高频信息的部分</a:t>
            </a:r>
            <a:endParaRPr lang="en-US" altLang="zh-CN" sz="1467" dirty="0">
              <a:solidFill>
                <a:schemeClr val="tx1">
                  <a:lumMod val="65000"/>
                  <a:lumOff val="35000"/>
                </a:schemeClr>
              </a:solidFill>
              <a:latin typeface="微软雅黑" pitchFamily="34" charset="-122"/>
              <a:ea typeface="微软雅黑" pitchFamily="34" charset="-122"/>
            </a:endParaRPr>
          </a:p>
        </p:txBody>
      </p:sp>
      <p:sp>
        <p:nvSpPr>
          <p:cNvPr id="23" name="TextBox 22"/>
          <p:cNvSpPr txBox="1"/>
          <p:nvPr/>
        </p:nvSpPr>
        <p:spPr>
          <a:xfrm>
            <a:off x="5495822" y="4921920"/>
            <a:ext cx="6588946" cy="677301"/>
          </a:xfrm>
          <a:prstGeom prst="rect">
            <a:avLst/>
          </a:prstGeom>
          <a:noFill/>
        </p:spPr>
        <p:txBody>
          <a:bodyPr wrap="square" lIns="0" tIns="0" rIns="0" bIns="0" rtlCol="0">
            <a:spAutoFit/>
          </a:bodyPr>
          <a:lstStyle/>
          <a:p>
            <a:pPr algn="just"/>
            <a:r>
              <a:rPr lang="zh-CN" altLang="en-US" sz="1467" b="1" dirty="0">
                <a:solidFill>
                  <a:schemeClr val="tx1">
                    <a:lumMod val="65000"/>
                    <a:lumOff val="35000"/>
                  </a:schemeClr>
                </a:solidFill>
                <a:latin typeface="微软雅黑" pitchFamily="34" charset="-122"/>
                <a:ea typeface="微软雅黑" pitchFamily="34" charset="-122"/>
              </a:rPr>
              <a:t>相机特征重新加权模块</a:t>
            </a:r>
            <a:endParaRPr lang="en-US" altLang="zh-CN" sz="1467" b="1" dirty="0">
              <a:solidFill>
                <a:schemeClr val="tx1">
                  <a:lumMod val="65000"/>
                  <a:lumOff val="35000"/>
                </a:schemeClr>
              </a:solidFill>
              <a:latin typeface="微软雅黑" pitchFamily="34" charset="-122"/>
              <a:ea typeface="微软雅黑" pitchFamily="34" charset="-122"/>
            </a:endParaRPr>
          </a:p>
          <a:p>
            <a:pPr algn="just"/>
            <a:r>
              <a:rPr lang="zh-CN" altLang="en-US" sz="1467" dirty="0">
                <a:solidFill>
                  <a:schemeClr val="tx1">
                    <a:lumMod val="65000"/>
                    <a:lumOff val="35000"/>
                  </a:schemeClr>
                </a:solidFill>
                <a:latin typeface="微软雅黑" pitchFamily="34" charset="-122"/>
                <a:ea typeface="微软雅黑" pitchFamily="34" charset="-122"/>
              </a:rPr>
              <a:t>通过二维</a:t>
            </a:r>
            <a:r>
              <a:rPr lang="en-US" altLang="zh-CN" sz="1467" dirty="0">
                <a:solidFill>
                  <a:schemeClr val="tx1">
                    <a:lumMod val="65000"/>
                    <a:lumOff val="35000"/>
                  </a:schemeClr>
                </a:solidFill>
                <a:latin typeface="微软雅黑" pitchFamily="34" charset="-122"/>
                <a:ea typeface="微软雅黑" pitchFamily="34" charset="-122"/>
              </a:rPr>
              <a:t>DCT</a:t>
            </a:r>
            <a:r>
              <a:rPr lang="zh-CN" altLang="en-US" sz="1467" dirty="0">
                <a:solidFill>
                  <a:schemeClr val="tx1">
                    <a:lumMod val="65000"/>
                    <a:lumOff val="35000"/>
                  </a:schemeClr>
                </a:solidFill>
                <a:latin typeface="微软雅黑" pitchFamily="34" charset="-122"/>
                <a:ea typeface="微软雅黑" pitchFamily="34" charset="-122"/>
              </a:rPr>
              <a:t>变换，将某个相机与其他相机相似但特异的频域信息添加到相机特征描述中，从而强调相机特性。采用全局最大池化来表示图像全局的特征。</a:t>
            </a:r>
            <a:endParaRPr lang="en-US" altLang="zh-CN" sz="1467" dirty="0">
              <a:solidFill>
                <a:schemeClr val="tx1">
                  <a:lumMod val="65000"/>
                  <a:lumOff val="35000"/>
                </a:schemeClr>
              </a:solidFill>
              <a:latin typeface="微软雅黑" pitchFamily="34" charset="-122"/>
              <a:ea typeface="微软雅黑" pitchFamily="34" charset="-122"/>
            </a:endParaRPr>
          </a:p>
        </p:txBody>
      </p:sp>
      <p:sp>
        <p:nvSpPr>
          <p:cNvPr id="24" name="TextBox 23"/>
          <p:cNvSpPr txBox="1"/>
          <p:nvPr/>
        </p:nvSpPr>
        <p:spPr>
          <a:xfrm>
            <a:off x="5495821" y="5681952"/>
            <a:ext cx="7552744" cy="451534"/>
          </a:xfrm>
          <a:prstGeom prst="rect">
            <a:avLst/>
          </a:prstGeom>
          <a:noFill/>
        </p:spPr>
        <p:txBody>
          <a:bodyPr wrap="square" lIns="0" tIns="0" rIns="0" bIns="0" rtlCol="0">
            <a:spAutoFit/>
          </a:bodyPr>
          <a:lstStyle/>
          <a:p>
            <a:pPr algn="just"/>
            <a:r>
              <a:rPr lang="zh-CN" altLang="en-US" sz="1467" b="1" dirty="0">
                <a:solidFill>
                  <a:schemeClr val="tx1">
                    <a:lumMod val="65000"/>
                    <a:lumOff val="35000"/>
                  </a:schemeClr>
                </a:solidFill>
                <a:latin typeface="微软雅黑" pitchFamily="34" charset="-122"/>
                <a:ea typeface="微软雅黑" pitchFamily="34" charset="-122"/>
              </a:rPr>
              <a:t>稳定信息发生器模块</a:t>
            </a:r>
            <a:endParaRPr lang="en-US" altLang="zh-CN" sz="1467" b="1" dirty="0">
              <a:solidFill>
                <a:schemeClr val="tx1">
                  <a:lumMod val="65000"/>
                  <a:lumOff val="35000"/>
                </a:schemeClr>
              </a:solidFill>
              <a:latin typeface="微软雅黑" pitchFamily="34" charset="-122"/>
              <a:ea typeface="微软雅黑" pitchFamily="34" charset="-122"/>
            </a:endParaRPr>
          </a:p>
          <a:p>
            <a:pPr algn="just"/>
            <a:r>
              <a:rPr lang="zh-CN" altLang="en-US" sz="1467" dirty="0">
                <a:solidFill>
                  <a:schemeClr val="tx1">
                    <a:lumMod val="65000"/>
                    <a:lumOff val="35000"/>
                  </a:schemeClr>
                </a:solidFill>
                <a:latin typeface="微软雅黑" pitchFamily="34" charset="-122"/>
                <a:ea typeface="微软雅黑" pitchFamily="34" charset="-122"/>
              </a:rPr>
              <a:t>将高频图与处理后的低频图相加，并进行卷积处理，生成最终输出的图像。</a:t>
            </a:r>
            <a:endParaRPr lang="en-US" altLang="zh-CN" sz="1467" dirty="0">
              <a:solidFill>
                <a:schemeClr val="tx1">
                  <a:lumMod val="65000"/>
                  <a:lumOff val="35000"/>
                </a:schemeClr>
              </a:solidFill>
              <a:latin typeface="微软雅黑" pitchFamily="34" charset="-122"/>
              <a:ea typeface="微软雅黑" pitchFamily="34" charset="-122"/>
            </a:endParaRPr>
          </a:p>
        </p:txBody>
      </p:sp>
      <p:sp>
        <p:nvSpPr>
          <p:cNvPr id="35" name="TextBox 34"/>
          <p:cNvSpPr txBox="1"/>
          <p:nvPr/>
        </p:nvSpPr>
        <p:spPr>
          <a:xfrm>
            <a:off x="0" y="1589"/>
            <a:ext cx="4285147"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基于</a:t>
            </a:r>
            <a:r>
              <a:rPr lang="en-US" altLang="zh-CN" sz="2667" dirty="0">
                <a:solidFill>
                  <a:schemeClr val="tx1">
                    <a:lumMod val="65000"/>
                    <a:lumOff val="35000"/>
                  </a:schemeClr>
                </a:solidFill>
                <a:latin typeface="+mj-ea"/>
                <a:ea typeface="+mj-ea"/>
              </a:rPr>
              <a:t>DCT</a:t>
            </a:r>
            <a:r>
              <a:rPr lang="zh-CN" altLang="en-US" sz="2667" dirty="0">
                <a:solidFill>
                  <a:schemeClr val="tx1">
                    <a:lumMod val="65000"/>
                    <a:lumOff val="35000"/>
                  </a:schemeClr>
                </a:solidFill>
                <a:latin typeface="+mj-ea"/>
                <a:ea typeface="+mj-ea"/>
              </a:rPr>
              <a:t>的颜色恒常性算法</a:t>
            </a:r>
          </a:p>
        </p:txBody>
      </p:sp>
      <p:sp>
        <p:nvSpPr>
          <p:cNvPr id="36" name="TextBox 35"/>
          <p:cNvSpPr txBox="1"/>
          <p:nvPr/>
        </p:nvSpPr>
        <p:spPr>
          <a:xfrm>
            <a:off x="4227649" y="83791"/>
            <a:ext cx="5542864"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Color constancy algorithm based on DCT</a:t>
            </a:r>
            <a:endParaRPr lang="zh-CN" altLang="en-US" sz="2133" dirty="0">
              <a:solidFill>
                <a:schemeClr val="tx1">
                  <a:lumMod val="65000"/>
                  <a:lumOff val="35000"/>
                </a:schemeClr>
              </a:solidFill>
              <a:latin typeface="+mj-ea"/>
              <a:ea typeface="+mj-ea"/>
            </a:endParaRPr>
          </a:p>
        </p:txBody>
      </p:sp>
      <p:cxnSp>
        <p:nvCxnSpPr>
          <p:cNvPr id="37" name="直接连接符 36"/>
          <p:cNvCxnSpPr/>
          <p:nvPr/>
        </p:nvCxnSpPr>
        <p:spPr>
          <a:xfrm>
            <a:off x="4227649" y="131263"/>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F24BE4ED-76D1-41A9-AFF6-EAB16B26E7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64837" y="491253"/>
            <a:ext cx="8933895" cy="3441018"/>
          </a:xfrm>
          <a:prstGeom prst="rect">
            <a:avLst/>
          </a:prstGeom>
        </p:spPr>
      </p:pic>
      <p:pic>
        <p:nvPicPr>
          <p:cNvPr id="25" name="图片 24">
            <a:extLst>
              <a:ext uri="{FF2B5EF4-FFF2-40B4-BE49-F238E27FC236}">
                <a16:creationId xmlns:a16="http://schemas.microsoft.com/office/drawing/2014/main" id="{03B14A07-54F5-466B-9380-0F2B3FA463A3}"/>
              </a:ext>
            </a:extLst>
          </p:cNvPr>
          <p:cNvPicPr/>
          <p:nvPr/>
        </p:nvPicPr>
        <p:blipFill>
          <a:blip r:embed="rId4">
            <a:extLst>
              <a:ext uri="{28A0092B-C50C-407E-A947-70E740481C1C}">
                <a14:useLocalDpi xmlns:a14="http://schemas.microsoft.com/office/drawing/2010/main" val="0"/>
              </a:ext>
            </a:extLst>
          </a:blip>
          <a:stretch>
            <a:fillRect/>
          </a:stretch>
        </p:blipFill>
        <p:spPr>
          <a:xfrm>
            <a:off x="1304122" y="3131171"/>
            <a:ext cx="3193595" cy="3537199"/>
          </a:xfrm>
          <a:prstGeom prst="rect">
            <a:avLst/>
          </a:prstGeom>
        </p:spPr>
      </p:pic>
      <p:sp>
        <p:nvSpPr>
          <p:cNvPr id="26" name="文本框 25">
            <a:extLst>
              <a:ext uri="{FF2B5EF4-FFF2-40B4-BE49-F238E27FC236}">
                <a16:creationId xmlns:a16="http://schemas.microsoft.com/office/drawing/2014/main" id="{69F24364-6881-44E4-B9F0-C347B2CB4202}"/>
              </a:ext>
            </a:extLst>
          </p:cNvPr>
          <p:cNvSpPr txBox="1"/>
          <p:nvPr/>
        </p:nvSpPr>
        <p:spPr>
          <a:xfrm>
            <a:off x="107232" y="5681952"/>
            <a:ext cx="1545765" cy="995401"/>
          </a:xfrm>
          <a:prstGeom prst="rect">
            <a:avLst/>
          </a:prstGeom>
          <a:noFill/>
        </p:spPr>
        <p:txBody>
          <a:bodyPr wrap="square">
            <a:spAutoFit/>
          </a:bodyPr>
          <a:lstStyle/>
          <a:p>
            <a:r>
              <a:rPr lang="zh-CN" altLang="zh-CN" sz="1467" dirty="0">
                <a:solidFill>
                  <a:schemeClr val="tx1">
                    <a:lumMod val="65000"/>
                    <a:lumOff val="35000"/>
                  </a:schemeClr>
                </a:solidFill>
                <a:latin typeface="微软雅黑" pitchFamily="34" charset="-122"/>
                <a:ea typeface="微软雅黑" pitchFamily="34" charset="-122"/>
              </a:rPr>
              <a:t>相机特征重新加权模块示意图</a:t>
            </a:r>
            <a:endParaRPr lang="en-US" altLang="zh-CN" sz="1467" dirty="0">
              <a:solidFill>
                <a:schemeClr val="tx1">
                  <a:lumMod val="65000"/>
                  <a:lumOff val="35000"/>
                </a:schemeClr>
              </a:solidFill>
              <a:latin typeface="微软雅黑" pitchFamily="34" charset="-122"/>
              <a:ea typeface="微软雅黑" pitchFamily="34" charset="-122"/>
            </a:endParaRPr>
          </a:p>
          <a:p>
            <a:r>
              <a:rPr lang="zh-CN" altLang="zh-CN" sz="1467" dirty="0">
                <a:solidFill>
                  <a:schemeClr val="tx1">
                    <a:lumMod val="65000"/>
                    <a:lumOff val="35000"/>
                  </a:schemeClr>
                </a:solidFill>
                <a:latin typeface="微软雅黑" pitchFamily="34" charset="-122"/>
                <a:ea typeface="微软雅黑" pitchFamily="34" charset="-122"/>
              </a:rPr>
              <a:t>（</a:t>
            </a:r>
            <a:r>
              <a:rPr lang="en-US" altLang="zh-CN" sz="1467" dirty="0">
                <a:solidFill>
                  <a:schemeClr val="tx1">
                    <a:lumMod val="65000"/>
                    <a:lumOff val="35000"/>
                  </a:schemeClr>
                </a:solidFill>
                <a:latin typeface="微软雅黑" pitchFamily="34" charset="-122"/>
                <a:ea typeface="微软雅黑" pitchFamily="34" charset="-122"/>
              </a:rPr>
              <a:t>DDS</a:t>
            </a:r>
            <a:r>
              <a:rPr lang="zh-CN" altLang="zh-CN" sz="1467" dirty="0">
                <a:solidFill>
                  <a:schemeClr val="tx1">
                    <a:lumMod val="65000"/>
                    <a:lumOff val="35000"/>
                  </a:schemeClr>
                </a:solidFill>
                <a:latin typeface="微软雅黑" pitchFamily="34" charset="-122"/>
                <a:ea typeface="微软雅黑" pitchFamily="34" charset="-122"/>
              </a:rPr>
              <a:t>：特异描述子选择）</a:t>
            </a:r>
            <a:endParaRPr lang="zh-CN" altLang="en-US" sz="1467"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71119766"/>
      </p:ext>
    </p:extLst>
  </p:cSld>
  <p:clrMapOvr>
    <a:masterClrMapping/>
  </p:clrMapOvr>
  <p:transition advClick="0" advTm="300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circle(in)">
                                          <p:cBhvr>
                                            <p:cTn id="53" dur="500"/>
                                            <p:tgtEl>
                                              <p:spTgt spid="25"/>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circle(in)">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7" grpId="0" animBg="1"/>
          <p:bldP spid="20" grpId="0" animBg="1"/>
          <p:bldP spid="21" grpId="0"/>
          <p:bldP spid="22" grpId="0"/>
          <p:bldP spid="23" grpId="0"/>
          <p:bldP spid="24"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circle(in)">
                                          <p:cBhvr>
                                            <p:cTn id="53" dur="500"/>
                                            <p:tgtEl>
                                              <p:spTgt spid="25"/>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circle(in)">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7" grpId="0" animBg="1"/>
          <p:bldP spid="20" grpId="0" animBg="1"/>
          <p:bldP spid="21" grpId="0"/>
          <p:bldP spid="22" grpId="0"/>
          <p:bldP spid="23" grpId="0"/>
          <p:bldP spid="24" grpId="0"/>
          <p:bldP spid="2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接连接符 42">
            <a:extLst>
              <a:ext uri="{FF2B5EF4-FFF2-40B4-BE49-F238E27FC236}">
                <a16:creationId xmlns:a16="http://schemas.microsoft.com/office/drawing/2014/main" id="{37EC8201-172F-4C76-898F-E59E53518BFF}"/>
              </a:ext>
            </a:extLst>
          </p:cNvPr>
          <p:cNvCxnSpPr>
            <a:cxnSpLocks/>
          </p:cNvCxnSpPr>
          <p:nvPr/>
        </p:nvCxnSpPr>
        <p:spPr>
          <a:xfrm flipH="1" flipV="1">
            <a:off x="8887589" y="2029880"/>
            <a:ext cx="1598740" cy="1674894"/>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8">
            <a:extLst>
              <a:ext uri="{FF2B5EF4-FFF2-40B4-BE49-F238E27FC236}">
                <a16:creationId xmlns:a16="http://schemas.microsoft.com/office/drawing/2014/main" id="{28B32FB8-F035-4129-BCEE-48D432291203}"/>
              </a:ext>
            </a:extLst>
          </p:cNvPr>
          <p:cNvSpPr txBox="1"/>
          <p:nvPr/>
        </p:nvSpPr>
        <p:spPr>
          <a:xfrm>
            <a:off x="559256" y="354529"/>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实验结果</a:t>
            </a:r>
          </a:p>
        </p:txBody>
      </p:sp>
      <p:sp>
        <p:nvSpPr>
          <p:cNvPr id="17" name="TextBox 19">
            <a:extLst>
              <a:ext uri="{FF2B5EF4-FFF2-40B4-BE49-F238E27FC236}">
                <a16:creationId xmlns:a16="http://schemas.microsoft.com/office/drawing/2014/main" id="{72DA9C2D-BC9D-4701-B42B-9896B1FEE7DF}"/>
              </a:ext>
            </a:extLst>
          </p:cNvPr>
          <p:cNvSpPr txBox="1"/>
          <p:nvPr/>
        </p:nvSpPr>
        <p:spPr>
          <a:xfrm>
            <a:off x="2138338" y="423839"/>
            <a:ext cx="3383619"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The experimental results</a:t>
            </a:r>
            <a:endParaRPr lang="zh-CN" altLang="en-US" sz="2133" dirty="0">
              <a:solidFill>
                <a:schemeClr val="tx1">
                  <a:lumMod val="65000"/>
                  <a:lumOff val="35000"/>
                </a:schemeClr>
              </a:solidFill>
              <a:latin typeface="+mj-ea"/>
              <a:ea typeface="+mj-ea"/>
            </a:endParaRPr>
          </a:p>
        </p:txBody>
      </p:sp>
      <p:cxnSp>
        <p:nvCxnSpPr>
          <p:cNvPr id="18" name="直接连接符 17">
            <a:extLst>
              <a:ext uri="{FF2B5EF4-FFF2-40B4-BE49-F238E27FC236}">
                <a16:creationId xmlns:a16="http://schemas.microsoft.com/office/drawing/2014/main" id="{C5F98EAC-64B5-4F0F-B6B3-0E844007C00E}"/>
              </a:ext>
            </a:extLst>
          </p:cNvPr>
          <p:cNvCxnSpPr/>
          <p:nvPr/>
        </p:nvCxnSpPr>
        <p:spPr>
          <a:xfrm>
            <a:off x="2138337" y="477140"/>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8F4C249-1DEB-42D4-92C9-2ED0E138AD53}"/>
              </a:ext>
            </a:extLst>
          </p:cNvPr>
          <p:cNvCxnSpPr>
            <a:cxnSpLocks/>
          </p:cNvCxnSpPr>
          <p:nvPr/>
        </p:nvCxnSpPr>
        <p:spPr>
          <a:xfrm flipV="1">
            <a:off x="2302487" y="1984268"/>
            <a:ext cx="650380" cy="2027866"/>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700F33-79E4-4A05-840E-66E0E60D7614}"/>
              </a:ext>
            </a:extLst>
          </p:cNvPr>
          <p:cNvCxnSpPr>
            <a:cxnSpLocks/>
          </p:cNvCxnSpPr>
          <p:nvPr/>
        </p:nvCxnSpPr>
        <p:spPr>
          <a:xfrm flipH="1" flipV="1">
            <a:off x="2952868" y="1984269"/>
            <a:ext cx="574541" cy="207557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8B03B344-A7D7-48CB-A5EC-48C215071644}"/>
              </a:ext>
            </a:extLst>
          </p:cNvPr>
          <p:cNvSpPr/>
          <p:nvPr/>
        </p:nvSpPr>
        <p:spPr>
          <a:xfrm>
            <a:off x="1947418" y="3704774"/>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1</a:t>
            </a:r>
            <a:endParaRPr lang="zh-CN" altLang="en-US" sz="3000" dirty="0">
              <a:latin typeface="+mj-ea"/>
              <a:ea typeface="+mj-ea"/>
            </a:endParaRPr>
          </a:p>
        </p:txBody>
      </p:sp>
      <p:sp>
        <p:nvSpPr>
          <p:cNvPr id="22" name="椭圆 21">
            <a:extLst>
              <a:ext uri="{FF2B5EF4-FFF2-40B4-BE49-F238E27FC236}">
                <a16:creationId xmlns:a16="http://schemas.microsoft.com/office/drawing/2014/main" id="{F7D6FB1E-1983-462A-80E7-5E799FD1B2CB}"/>
              </a:ext>
            </a:extLst>
          </p:cNvPr>
          <p:cNvSpPr/>
          <p:nvPr/>
        </p:nvSpPr>
        <p:spPr>
          <a:xfrm>
            <a:off x="3164957" y="3704774"/>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2</a:t>
            </a:r>
            <a:endParaRPr lang="zh-CN" altLang="en-US" sz="3000" dirty="0">
              <a:latin typeface="+mj-ea"/>
              <a:ea typeface="+mj-ea"/>
            </a:endParaRPr>
          </a:p>
        </p:txBody>
      </p:sp>
      <p:grpSp>
        <p:nvGrpSpPr>
          <p:cNvPr id="23" name="组合 22">
            <a:extLst>
              <a:ext uri="{FF2B5EF4-FFF2-40B4-BE49-F238E27FC236}">
                <a16:creationId xmlns:a16="http://schemas.microsoft.com/office/drawing/2014/main" id="{7FAB5D9D-02FB-4464-862F-3007959677AA}"/>
              </a:ext>
            </a:extLst>
          </p:cNvPr>
          <p:cNvGrpSpPr/>
          <p:nvPr/>
        </p:nvGrpSpPr>
        <p:grpSpPr>
          <a:xfrm>
            <a:off x="2282295" y="1323221"/>
            <a:ext cx="1341144" cy="1341144"/>
            <a:chOff x="3882378" y="1193714"/>
            <a:chExt cx="1341144" cy="1341144"/>
          </a:xfrm>
        </p:grpSpPr>
        <p:sp>
          <p:nvSpPr>
            <p:cNvPr id="24" name="椭圆 23">
              <a:extLst>
                <a:ext uri="{FF2B5EF4-FFF2-40B4-BE49-F238E27FC236}">
                  <a16:creationId xmlns:a16="http://schemas.microsoft.com/office/drawing/2014/main" id="{7EB98C7B-D6D8-414A-A79F-162CCA0C557B}"/>
                </a:ext>
              </a:extLst>
            </p:cNvPr>
            <p:cNvSpPr/>
            <p:nvPr/>
          </p:nvSpPr>
          <p:spPr>
            <a:xfrm>
              <a:off x="3882378" y="1193714"/>
              <a:ext cx="1341144" cy="134114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76">
              <a:extLst>
                <a:ext uri="{FF2B5EF4-FFF2-40B4-BE49-F238E27FC236}">
                  <a16:creationId xmlns:a16="http://schemas.microsoft.com/office/drawing/2014/main" id="{24A39065-FE77-488E-A48B-DC8806FE6D86}"/>
                </a:ext>
              </a:extLst>
            </p:cNvPr>
            <p:cNvSpPr txBox="1"/>
            <p:nvPr/>
          </p:nvSpPr>
          <p:spPr>
            <a:xfrm>
              <a:off x="3955532" y="1623927"/>
              <a:ext cx="1223412" cy="461665"/>
            </a:xfrm>
            <a:prstGeom prst="rect">
              <a:avLst/>
            </a:prstGeom>
            <a:noFill/>
          </p:spPr>
          <p:txBody>
            <a:bodyPr wrap="none" rtlCol="0">
              <a:spAutoFit/>
            </a:bodyPr>
            <a:lstStyle/>
            <a:p>
              <a:r>
                <a:rPr lang="zh-CN" altLang="en-US" sz="2400" b="1" spc="300" dirty="0">
                  <a:solidFill>
                    <a:schemeClr val="bg1"/>
                  </a:solidFill>
                  <a:latin typeface="+mj-ea"/>
                  <a:ea typeface="+mj-ea"/>
                </a:rPr>
                <a:t>训练集</a:t>
              </a:r>
            </a:p>
          </p:txBody>
        </p:sp>
      </p:grpSp>
      <p:sp>
        <p:nvSpPr>
          <p:cNvPr id="26" name="TextBox 83">
            <a:extLst>
              <a:ext uri="{FF2B5EF4-FFF2-40B4-BE49-F238E27FC236}">
                <a16:creationId xmlns:a16="http://schemas.microsoft.com/office/drawing/2014/main" id="{F43FDEE4-DB1A-4368-BAB3-6E942D655006}"/>
              </a:ext>
            </a:extLst>
          </p:cNvPr>
          <p:cNvSpPr txBox="1"/>
          <p:nvPr/>
        </p:nvSpPr>
        <p:spPr>
          <a:xfrm>
            <a:off x="3440972" y="3478646"/>
            <a:ext cx="1997861" cy="307777"/>
          </a:xfrm>
          <a:prstGeom prst="rect">
            <a:avLst/>
          </a:prstGeom>
          <a:noFill/>
        </p:spPr>
        <p:txBody>
          <a:bodyPr wrap="square" rtlCol="0">
            <a:spAutoFit/>
          </a:bodyPr>
          <a:lstStyle/>
          <a:p>
            <a:pPr algn="r"/>
            <a:r>
              <a:rPr lang="en-US" altLang="zh-CN" sz="1400" dirty="0">
                <a:solidFill>
                  <a:schemeClr val="tx1">
                    <a:lumMod val="65000"/>
                    <a:lumOff val="35000"/>
                  </a:schemeClr>
                </a:solidFill>
                <a:latin typeface="+mj-ea"/>
                <a:cs typeface="方正兰亭细黑_GBK_M" pitchFamily="2" charset="2"/>
              </a:rPr>
              <a:t>Partition 2 of  Set 1</a:t>
            </a:r>
          </a:p>
        </p:txBody>
      </p:sp>
      <p:cxnSp>
        <p:nvCxnSpPr>
          <p:cNvPr id="27" name="直接连接符 26">
            <a:extLst>
              <a:ext uri="{FF2B5EF4-FFF2-40B4-BE49-F238E27FC236}">
                <a16:creationId xmlns:a16="http://schemas.microsoft.com/office/drawing/2014/main" id="{3138AAB5-1B4D-47FC-AE1E-C55D58BF887B}"/>
              </a:ext>
            </a:extLst>
          </p:cNvPr>
          <p:cNvCxnSpPr>
            <a:cxnSpLocks/>
          </p:cNvCxnSpPr>
          <p:nvPr/>
        </p:nvCxnSpPr>
        <p:spPr>
          <a:xfrm flipV="1">
            <a:off x="7419752" y="2003257"/>
            <a:ext cx="1424401" cy="161144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75A8CDD-1A8C-46A9-8C63-C8F4DBD0797A}"/>
              </a:ext>
            </a:extLst>
          </p:cNvPr>
          <p:cNvCxnSpPr>
            <a:cxnSpLocks/>
            <a:endCxn id="35" idx="0"/>
          </p:cNvCxnSpPr>
          <p:nvPr/>
        </p:nvCxnSpPr>
        <p:spPr>
          <a:xfrm flipV="1">
            <a:off x="8311815" y="1753990"/>
            <a:ext cx="549678" cy="2213022"/>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8A08089-FF73-4FE0-A6A5-87CF8A749D2A}"/>
              </a:ext>
            </a:extLst>
          </p:cNvPr>
          <p:cNvCxnSpPr>
            <a:cxnSpLocks/>
          </p:cNvCxnSpPr>
          <p:nvPr/>
        </p:nvCxnSpPr>
        <p:spPr>
          <a:xfrm flipH="1" flipV="1">
            <a:off x="8799109" y="2003258"/>
            <a:ext cx="759839" cy="21909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193D82B6-6291-4C37-9550-D1E8200DBCD5}"/>
              </a:ext>
            </a:extLst>
          </p:cNvPr>
          <p:cNvSpPr/>
          <p:nvPr/>
        </p:nvSpPr>
        <p:spPr>
          <a:xfrm>
            <a:off x="7008014" y="3289258"/>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1</a:t>
            </a:r>
            <a:endParaRPr lang="zh-CN" altLang="en-US" sz="3000" dirty="0">
              <a:latin typeface="+mj-ea"/>
              <a:ea typeface="+mj-ea"/>
            </a:endParaRPr>
          </a:p>
        </p:txBody>
      </p:sp>
      <p:sp>
        <p:nvSpPr>
          <p:cNvPr id="31" name="椭圆 30">
            <a:extLst>
              <a:ext uri="{FF2B5EF4-FFF2-40B4-BE49-F238E27FC236}">
                <a16:creationId xmlns:a16="http://schemas.microsoft.com/office/drawing/2014/main" id="{B5F445B2-2A83-49E2-958C-32AF12F6AB55}"/>
              </a:ext>
            </a:extLst>
          </p:cNvPr>
          <p:cNvSpPr/>
          <p:nvPr/>
        </p:nvSpPr>
        <p:spPr>
          <a:xfrm>
            <a:off x="7956746" y="3717683"/>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2</a:t>
            </a:r>
            <a:endParaRPr lang="zh-CN" altLang="en-US" sz="3000" dirty="0">
              <a:latin typeface="+mj-ea"/>
              <a:ea typeface="+mj-ea"/>
            </a:endParaRPr>
          </a:p>
        </p:txBody>
      </p:sp>
      <p:sp>
        <p:nvSpPr>
          <p:cNvPr id="32" name="椭圆 31">
            <a:extLst>
              <a:ext uri="{FF2B5EF4-FFF2-40B4-BE49-F238E27FC236}">
                <a16:creationId xmlns:a16="http://schemas.microsoft.com/office/drawing/2014/main" id="{6AD38C51-92EA-41B4-97B5-F6109616C945}"/>
              </a:ext>
            </a:extLst>
          </p:cNvPr>
          <p:cNvSpPr/>
          <p:nvPr/>
        </p:nvSpPr>
        <p:spPr>
          <a:xfrm>
            <a:off x="9162708" y="3750441"/>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3</a:t>
            </a:r>
            <a:endParaRPr lang="zh-CN" altLang="en-US" sz="3000" dirty="0">
              <a:latin typeface="+mj-ea"/>
              <a:ea typeface="+mj-ea"/>
            </a:endParaRPr>
          </a:p>
        </p:txBody>
      </p:sp>
      <p:grpSp>
        <p:nvGrpSpPr>
          <p:cNvPr id="33" name="组合 32">
            <a:extLst>
              <a:ext uri="{FF2B5EF4-FFF2-40B4-BE49-F238E27FC236}">
                <a16:creationId xmlns:a16="http://schemas.microsoft.com/office/drawing/2014/main" id="{6954B3D3-EF66-4AF7-B594-D981D07B9B0B}"/>
              </a:ext>
            </a:extLst>
          </p:cNvPr>
          <p:cNvGrpSpPr/>
          <p:nvPr/>
        </p:nvGrpSpPr>
        <p:grpSpPr>
          <a:xfrm>
            <a:off x="8176634" y="1323333"/>
            <a:ext cx="1341144" cy="1341144"/>
            <a:chOff x="3882379" y="1193270"/>
            <a:chExt cx="1341144" cy="1341144"/>
          </a:xfrm>
        </p:grpSpPr>
        <p:sp>
          <p:nvSpPr>
            <p:cNvPr id="34" name="椭圆 33">
              <a:extLst>
                <a:ext uri="{FF2B5EF4-FFF2-40B4-BE49-F238E27FC236}">
                  <a16:creationId xmlns:a16="http://schemas.microsoft.com/office/drawing/2014/main" id="{7D0AFD98-BE36-48D5-89F5-167E54973FD6}"/>
                </a:ext>
              </a:extLst>
            </p:cNvPr>
            <p:cNvSpPr/>
            <p:nvPr/>
          </p:nvSpPr>
          <p:spPr>
            <a:xfrm>
              <a:off x="3882379" y="1193270"/>
              <a:ext cx="1341144" cy="134114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76">
              <a:extLst>
                <a:ext uri="{FF2B5EF4-FFF2-40B4-BE49-F238E27FC236}">
                  <a16:creationId xmlns:a16="http://schemas.microsoft.com/office/drawing/2014/main" id="{7F2A0299-C140-4C06-ADB2-2ABD54F76A22}"/>
                </a:ext>
              </a:extLst>
            </p:cNvPr>
            <p:cNvSpPr txBox="1"/>
            <p:nvPr/>
          </p:nvSpPr>
          <p:spPr>
            <a:xfrm>
              <a:off x="3955532" y="1623927"/>
              <a:ext cx="1223412" cy="461665"/>
            </a:xfrm>
            <a:prstGeom prst="rect">
              <a:avLst/>
            </a:prstGeom>
            <a:noFill/>
          </p:spPr>
          <p:txBody>
            <a:bodyPr wrap="none" rtlCol="0">
              <a:spAutoFit/>
            </a:bodyPr>
            <a:lstStyle/>
            <a:p>
              <a:r>
                <a:rPr lang="zh-CN" altLang="en-US" sz="2400" b="1" spc="300" dirty="0">
                  <a:solidFill>
                    <a:schemeClr val="bg1"/>
                  </a:solidFill>
                  <a:latin typeface="+mj-ea"/>
                  <a:ea typeface="+mj-ea"/>
                </a:rPr>
                <a:t>测试集</a:t>
              </a:r>
            </a:p>
          </p:txBody>
        </p:sp>
      </p:grpSp>
      <p:sp>
        <p:nvSpPr>
          <p:cNvPr id="38" name="TextBox 83">
            <a:extLst>
              <a:ext uri="{FF2B5EF4-FFF2-40B4-BE49-F238E27FC236}">
                <a16:creationId xmlns:a16="http://schemas.microsoft.com/office/drawing/2014/main" id="{392F9095-3EA9-42DD-8C70-46D0B64A8D30}"/>
              </a:ext>
            </a:extLst>
          </p:cNvPr>
          <p:cNvSpPr txBox="1"/>
          <p:nvPr/>
        </p:nvSpPr>
        <p:spPr>
          <a:xfrm>
            <a:off x="9382232" y="4482912"/>
            <a:ext cx="987620" cy="307777"/>
          </a:xfrm>
          <a:prstGeom prst="rect">
            <a:avLst/>
          </a:prstGeom>
          <a:noFill/>
        </p:spPr>
        <p:txBody>
          <a:bodyPr wrap="square" rtlCol="0">
            <a:spAutoFit/>
          </a:bodyPr>
          <a:lstStyle/>
          <a:p>
            <a:pPr algn="r"/>
            <a:r>
              <a:rPr lang="en-US" altLang="zh-CN" sz="1400" dirty="0">
                <a:solidFill>
                  <a:schemeClr val="tx1">
                    <a:lumMod val="65000"/>
                    <a:lumOff val="35000"/>
                  </a:schemeClr>
                </a:solidFill>
                <a:latin typeface="+mj-ea"/>
                <a:cs typeface="方正兰亭细黑_GBK_M" pitchFamily="2" charset="2"/>
              </a:rPr>
              <a:t>Cube+</a:t>
            </a:r>
          </a:p>
        </p:txBody>
      </p:sp>
      <p:sp>
        <p:nvSpPr>
          <p:cNvPr id="39" name="TextBox 86">
            <a:extLst>
              <a:ext uri="{FF2B5EF4-FFF2-40B4-BE49-F238E27FC236}">
                <a16:creationId xmlns:a16="http://schemas.microsoft.com/office/drawing/2014/main" id="{0147AF42-C4D7-4F09-87A1-9FF0B12C46F4}"/>
              </a:ext>
            </a:extLst>
          </p:cNvPr>
          <p:cNvSpPr txBox="1"/>
          <p:nvPr/>
        </p:nvSpPr>
        <p:spPr>
          <a:xfrm>
            <a:off x="5177169" y="3906066"/>
            <a:ext cx="1990824" cy="307777"/>
          </a:xfrm>
          <a:prstGeom prst="rect">
            <a:avLst/>
          </a:prstGeom>
          <a:noFill/>
        </p:spPr>
        <p:txBody>
          <a:bodyPr wrap="square" rtlCol="0">
            <a:spAutoFit/>
          </a:bodyPr>
          <a:lstStyle/>
          <a:p>
            <a:pPr algn="r"/>
            <a:r>
              <a:rPr lang="en-US" altLang="zh-CN" sz="1400" dirty="0">
                <a:solidFill>
                  <a:schemeClr val="tx1">
                    <a:lumMod val="65000"/>
                    <a:lumOff val="35000"/>
                  </a:schemeClr>
                </a:solidFill>
                <a:latin typeface="+mj-ea"/>
                <a:ea typeface="+mj-ea"/>
                <a:cs typeface="方正兰亭细黑_GBK_M" pitchFamily="2" charset="2"/>
              </a:rPr>
              <a:t>Partition 3 of Set 1</a:t>
            </a:r>
          </a:p>
        </p:txBody>
      </p:sp>
      <p:sp>
        <p:nvSpPr>
          <p:cNvPr id="40" name="TextBox 83">
            <a:extLst>
              <a:ext uri="{FF2B5EF4-FFF2-40B4-BE49-F238E27FC236}">
                <a16:creationId xmlns:a16="http://schemas.microsoft.com/office/drawing/2014/main" id="{D5CD5D34-33F7-4EEC-8192-076D17F659F5}"/>
              </a:ext>
            </a:extLst>
          </p:cNvPr>
          <p:cNvSpPr txBox="1"/>
          <p:nvPr/>
        </p:nvSpPr>
        <p:spPr>
          <a:xfrm>
            <a:off x="6835777" y="4415025"/>
            <a:ext cx="1376499" cy="307777"/>
          </a:xfrm>
          <a:prstGeom prst="rect">
            <a:avLst/>
          </a:prstGeom>
          <a:noFill/>
        </p:spPr>
        <p:txBody>
          <a:bodyPr wrap="square" rtlCol="0">
            <a:spAutoFit/>
          </a:bodyPr>
          <a:lstStyle/>
          <a:p>
            <a:pPr algn="r"/>
            <a:r>
              <a:rPr lang="en-US" altLang="zh-CN" sz="1400" dirty="0">
                <a:solidFill>
                  <a:schemeClr val="tx1">
                    <a:lumMod val="65000"/>
                    <a:lumOff val="35000"/>
                  </a:schemeClr>
                </a:solidFill>
                <a:latin typeface="+mj-ea"/>
                <a:cs typeface="方正兰亭细黑_GBK_M" pitchFamily="2" charset="2"/>
              </a:rPr>
              <a:t>Set2</a:t>
            </a:r>
          </a:p>
        </p:txBody>
      </p:sp>
      <p:sp>
        <p:nvSpPr>
          <p:cNvPr id="41" name="TextBox 83">
            <a:extLst>
              <a:ext uri="{FF2B5EF4-FFF2-40B4-BE49-F238E27FC236}">
                <a16:creationId xmlns:a16="http://schemas.microsoft.com/office/drawing/2014/main" id="{ADDC0194-C40B-431F-94E0-9474932B05A7}"/>
              </a:ext>
            </a:extLst>
          </p:cNvPr>
          <p:cNvSpPr txBox="1"/>
          <p:nvPr/>
        </p:nvSpPr>
        <p:spPr>
          <a:xfrm>
            <a:off x="172528" y="3455354"/>
            <a:ext cx="1932876" cy="307777"/>
          </a:xfrm>
          <a:prstGeom prst="rect">
            <a:avLst/>
          </a:prstGeom>
          <a:noFill/>
        </p:spPr>
        <p:txBody>
          <a:bodyPr wrap="square" rtlCol="0">
            <a:spAutoFit/>
          </a:bodyPr>
          <a:lstStyle/>
          <a:p>
            <a:pPr algn="r"/>
            <a:r>
              <a:rPr lang="en-US" altLang="zh-CN" sz="1400" dirty="0">
                <a:solidFill>
                  <a:schemeClr val="tx1">
                    <a:lumMod val="65000"/>
                    <a:lumOff val="35000"/>
                  </a:schemeClr>
                </a:solidFill>
                <a:latin typeface="+mj-ea"/>
                <a:cs typeface="方正兰亭细黑_GBK_M" pitchFamily="2" charset="2"/>
              </a:rPr>
              <a:t>Partition 1 of Set 1</a:t>
            </a:r>
            <a:r>
              <a:rPr lang="zh-CN" altLang="en-US" sz="1400" dirty="0">
                <a:solidFill>
                  <a:schemeClr val="tx1">
                    <a:lumMod val="65000"/>
                    <a:lumOff val="35000"/>
                  </a:schemeClr>
                </a:solidFill>
                <a:latin typeface="+mj-ea"/>
                <a:cs typeface="方正兰亭细黑_GBK_M" pitchFamily="2" charset="2"/>
              </a:rPr>
              <a:t> </a:t>
            </a:r>
            <a:endParaRPr lang="en-US" altLang="zh-CN" sz="1400" dirty="0">
              <a:solidFill>
                <a:schemeClr val="tx1">
                  <a:lumMod val="65000"/>
                  <a:lumOff val="35000"/>
                </a:schemeClr>
              </a:solidFill>
              <a:latin typeface="+mj-ea"/>
              <a:cs typeface="方正兰亭细黑_GBK_M" pitchFamily="2" charset="2"/>
            </a:endParaRPr>
          </a:p>
        </p:txBody>
      </p:sp>
      <p:sp>
        <p:nvSpPr>
          <p:cNvPr id="42" name="椭圆 41">
            <a:extLst>
              <a:ext uri="{FF2B5EF4-FFF2-40B4-BE49-F238E27FC236}">
                <a16:creationId xmlns:a16="http://schemas.microsoft.com/office/drawing/2014/main" id="{D707A389-C200-400D-9524-1A45295C4DC1}"/>
              </a:ext>
            </a:extLst>
          </p:cNvPr>
          <p:cNvSpPr/>
          <p:nvPr/>
        </p:nvSpPr>
        <p:spPr>
          <a:xfrm>
            <a:off x="10014140" y="3288510"/>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mj-ea"/>
                <a:ea typeface="+mj-ea"/>
              </a:rPr>
              <a:t>4</a:t>
            </a:r>
            <a:endParaRPr lang="zh-CN" altLang="en-US" sz="3000" dirty="0">
              <a:latin typeface="+mj-ea"/>
              <a:ea typeface="+mj-ea"/>
            </a:endParaRPr>
          </a:p>
        </p:txBody>
      </p:sp>
      <p:sp>
        <p:nvSpPr>
          <p:cNvPr id="46" name="文本框 45">
            <a:extLst>
              <a:ext uri="{FF2B5EF4-FFF2-40B4-BE49-F238E27FC236}">
                <a16:creationId xmlns:a16="http://schemas.microsoft.com/office/drawing/2014/main" id="{96DC7D09-D3DA-49B0-8927-C5D51FB2FA54}"/>
              </a:ext>
            </a:extLst>
          </p:cNvPr>
          <p:cNvSpPr txBox="1"/>
          <p:nvPr/>
        </p:nvSpPr>
        <p:spPr>
          <a:xfrm>
            <a:off x="10572788" y="3877014"/>
            <a:ext cx="1446684" cy="307777"/>
          </a:xfrm>
          <a:prstGeom prst="rect">
            <a:avLst/>
          </a:prstGeom>
          <a:noFill/>
        </p:spPr>
        <p:txBody>
          <a:bodyPr wrap="square">
            <a:spAutoFit/>
          </a:bodyPr>
          <a:lstStyle/>
          <a:p>
            <a:pPr algn="r"/>
            <a:r>
              <a:rPr lang="en-US" altLang="zh-CN" sz="1400" dirty="0">
                <a:solidFill>
                  <a:schemeClr val="tx1">
                    <a:lumMod val="65000"/>
                    <a:lumOff val="35000"/>
                  </a:schemeClr>
                </a:solidFill>
                <a:latin typeface="+mj-ea"/>
              </a:rPr>
              <a:t>Mixed Scenes</a:t>
            </a:r>
            <a:endParaRPr lang="zh-CN" altLang="en-US" sz="1400" dirty="0">
              <a:solidFill>
                <a:schemeClr val="tx1">
                  <a:lumMod val="65000"/>
                  <a:lumOff val="35000"/>
                </a:schemeClr>
              </a:solidFill>
              <a:latin typeface="+mj-ea"/>
            </a:endParaRPr>
          </a:p>
        </p:txBody>
      </p:sp>
      <mc:AlternateContent xmlns:mc="http://schemas.openxmlformats.org/markup-compatibility/2006">
        <mc:Choice xmlns:a14="http://schemas.microsoft.com/office/drawing/2010/main" Requires="a14">
          <p:sp>
            <p:nvSpPr>
              <p:cNvPr id="47" name="TextBox 86">
                <a:extLst>
                  <a:ext uri="{FF2B5EF4-FFF2-40B4-BE49-F238E27FC236}">
                    <a16:creationId xmlns:a16="http://schemas.microsoft.com/office/drawing/2014/main" id="{3BC29801-617C-4FE6-803D-39FAF306356A}"/>
                  </a:ext>
                </a:extLst>
              </p:cNvPr>
              <p:cNvSpPr txBox="1"/>
              <p:nvPr/>
            </p:nvSpPr>
            <p:spPr>
              <a:xfrm>
                <a:off x="3181267" y="4949238"/>
                <a:ext cx="5646120" cy="1471428"/>
              </a:xfrm>
              <a:prstGeom prst="rect">
                <a:avLst/>
              </a:prstGeom>
              <a:noFill/>
            </p:spPr>
            <p:txBody>
              <a:bodyPr wrap="square" rtlCol="0">
                <a:spAutoFit/>
              </a:bodyPr>
              <a:lstStyle/>
              <a:p>
                <a:pPr algn="ctr"/>
                <a:r>
                  <a:rPr lang="zh-CN" altLang="en-US" b="1" dirty="0">
                    <a:solidFill>
                      <a:schemeClr val="tx1">
                        <a:lumMod val="65000"/>
                        <a:lumOff val="35000"/>
                      </a:schemeClr>
                    </a:solidFill>
                    <a:latin typeface="+mj-ea"/>
                    <a:ea typeface="+mj-ea"/>
                    <a:cs typeface="方正兰亭细黑_GBK_M" pitchFamily="2" charset="2"/>
                  </a:rPr>
                  <a:t>误差度量</a:t>
                </a:r>
                <a:r>
                  <a:rPr lang="zh-CN" altLang="en-US" dirty="0">
                    <a:solidFill>
                      <a:schemeClr val="tx1">
                        <a:lumMod val="65000"/>
                        <a:lumOff val="35000"/>
                      </a:schemeClr>
                    </a:solidFill>
                    <a:latin typeface="+mj-ea"/>
                    <a:ea typeface="+mj-ea"/>
                    <a:cs typeface="方正兰亭细黑_GBK_M" pitchFamily="2" charset="2"/>
                  </a:rPr>
                  <a:t>：均方误差（</a:t>
                </a:r>
                <a:r>
                  <a:rPr lang="en-US" altLang="zh-CN" dirty="0">
                    <a:solidFill>
                      <a:schemeClr val="tx1">
                        <a:lumMod val="65000"/>
                        <a:lumOff val="35000"/>
                      </a:schemeClr>
                    </a:solidFill>
                    <a:latin typeface="+mj-ea"/>
                    <a:ea typeface="+mj-ea"/>
                    <a:cs typeface="方正兰亭细黑_GBK_M" pitchFamily="2" charset="2"/>
                  </a:rPr>
                  <a:t>MSE</a:t>
                </a:r>
                <a:r>
                  <a:rPr lang="zh-CN" altLang="en-US" dirty="0">
                    <a:solidFill>
                      <a:schemeClr val="tx1">
                        <a:lumMod val="65000"/>
                        <a:lumOff val="35000"/>
                      </a:schemeClr>
                    </a:solidFill>
                    <a:latin typeface="+mj-ea"/>
                    <a:ea typeface="+mj-ea"/>
                    <a:cs typeface="方正兰亭细黑_GBK_M" pitchFamily="2" charset="2"/>
                  </a:rPr>
                  <a:t>）和</a:t>
                </a:r>
                <a:r>
                  <a:rPr lang="en-US" altLang="zh-CN" dirty="0">
                    <a:solidFill>
                      <a:schemeClr val="tx1">
                        <a:lumMod val="65000"/>
                        <a:lumOff val="35000"/>
                      </a:schemeClr>
                    </a:solidFill>
                    <a:latin typeface="+mj-ea"/>
                    <a:ea typeface="+mj-ea"/>
                    <a:cs typeface="方正兰亭细黑_GBK_M" pitchFamily="2" charset="2"/>
                  </a:rPr>
                  <a:t>CIEDE 2000</a:t>
                </a:r>
              </a:p>
              <a:p>
                <a:pPr algn="ctr"/>
                <a:endParaRPr lang="en-US" altLang="zh-CN" dirty="0">
                  <a:solidFill>
                    <a:schemeClr val="tx1">
                      <a:lumMod val="65000"/>
                      <a:lumOff val="35000"/>
                    </a:schemeClr>
                  </a:solidFill>
                  <a:latin typeface="+mj-ea"/>
                  <a:ea typeface="+mj-ea"/>
                  <a:cs typeface="方正兰亭细黑_GBK_M" pitchFamily="2" charset="2"/>
                </a:endParaRPr>
              </a:p>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𝐿𝑜𝑠𝑠</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𝑏</m:t>
                          </m:r>
                        </m:den>
                      </m:f>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𝑏</m:t>
                          </m:r>
                        </m:sup>
                        <m:e>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d>
                                    <m:dPr>
                                      <m:begChr m:val="|"/>
                                      <m:endChr m:val="|"/>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𝑤</m:t>
                                          </m:r>
                                        </m:sub>
                                      </m:sSub>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𝑐</m:t>
                                          </m:r>
                                        </m:sub>
                                      </m:sSub>
                                    </m:e>
                                  </m:d>
                                </m:e>
                              </m:d>
                            </m:e>
                            <m:sub>
                              <m:r>
                                <a:rPr lang="en-US" altLang="zh-CN" i="1">
                                  <a:latin typeface="Cambria Math" panose="02040503050406030204" pitchFamily="18" charset="0"/>
                                </a:rPr>
                                <m:t>1</m:t>
                              </m:r>
                            </m:sub>
                          </m:sSub>
                        </m:e>
                      </m:nary>
                    </m:oMath>
                  </m:oMathPara>
                </a14:m>
                <a:endParaRPr lang="en-US" altLang="zh-CN" sz="1400" dirty="0">
                  <a:solidFill>
                    <a:schemeClr val="tx1">
                      <a:lumMod val="65000"/>
                      <a:lumOff val="35000"/>
                    </a:schemeClr>
                  </a:solidFill>
                  <a:latin typeface="+mj-ea"/>
                  <a:ea typeface="+mj-ea"/>
                  <a:cs typeface="方正兰亭细黑_GBK_M" pitchFamily="2" charset="2"/>
                </a:endParaRPr>
              </a:p>
            </p:txBody>
          </p:sp>
        </mc:Choice>
        <mc:Fallback>
          <p:sp>
            <p:nvSpPr>
              <p:cNvPr id="47" name="TextBox 86">
                <a:extLst>
                  <a:ext uri="{FF2B5EF4-FFF2-40B4-BE49-F238E27FC236}">
                    <a16:creationId xmlns:a16="http://schemas.microsoft.com/office/drawing/2014/main" id="{3BC29801-617C-4FE6-803D-39FAF306356A}"/>
                  </a:ext>
                </a:extLst>
              </p:cNvPr>
              <p:cNvSpPr txBox="1">
                <a:spLocks noRot="1" noChangeAspect="1" noMove="1" noResize="1" noEditPoints="1" noAdjustHandles="1" noChangeArrowheads="1" noChangeShapeType="1" noTextEdit="1"/>
              </p:cNvSpPr>
              <p:nvPr/>
            </p:nvSpPr>
            <p:spPr>
              <a:xfrm>
                <a:off x="3181267" y="4949238"/>
                <a:ext cx="5646120" cy="1471428"/>
              </a:xfrm>
              <a:prstGeom prst="rect">
                <a:avLst/>
              </a:prstGeom>
              <a:blipFill>
                <a:blip r:embed="rId3"/>
                <a:stretch>
                  <a:fillRect t="-2490"/>
                </a:stretch>
              </a:blipFill>
            </p:spPr>
            <p:txBody>
              <a:bodyPr/>
              <a:lstStyle/>
              <a:p>
                <a:r>
                  <a:rPr lang="zh-CN" altLang="en-US">
                    <a:noFill/>
                  </a:rPr>
                  <a:t> </a:t>
                </a:r>
              </a:p>
            </p:txBody>
          </p:sp>
        </mc:Fallback>
      </mc:AlternateContent>
      <p:sp>
        <p:nvSpPr>
          <p:cNvPr id="48" name="TextBox 83">
            <a:extLst>
              <a:ext uri="{FF2B5EF4-FFF2-40B4-BE49-F238E27FC236}">
                <a16:creationId xmlns:a16="http://schemas.microsoft.com/office/drawing/2014/main" id="{9117C377-0D22-4869-AD0B-56B979BAE539}"/>
              </a:ext>
            </a:extLst>
          </p:cNvPr>
          <p:cNvSpPr txBox="1"/>
          <p:nvPr/>
        </p:nvSpPr>
        <p:spPr>
          <a:xfrm>
            <a:off x="4992665" y="1793738"/>
            <a:ext cx="1814742" cy="400110"/>
          </a:xfrm>
          <a:prstGeom prst="rect">
            <a:avLst/>
          </a:prstGeom>
          <a:noFill/>
        </p:spPr>
        <p:txBody>
          <a:bodyPr wrap="square" rtlCol="0">
            <a:spAutoFit/>
          </a:bodyPr>
          <a:lstStyle/>
          <a:p>
            <a:pPr algn="r"/>
            <a:r>
              <a:rPr lang="zh-CN" altLang="en-US" sz="2000" b="1" dirty="0">
                <a:solidFill>
                  <a:schemeClr val="tx1">
                    <a:lumMod val="65000"/>
                    <a:lumOff val="35000"/>
                  </a:schemeClr>
                </a:solidFill>
                <a:latin typeface="+mj-ea"/>
                <a:cs typeface="方正兰亭细黑_GBK_M" pitchFamily="2" charset="2"/>
              </a:rPr>
              <a:t>数据集与设置</a:t>
            </a:r>
            <a:endParaRPr lang="en-US" altLang="zh-CN" sz="2000" b="1" dirty="0">
              <a:solidFill>
                <a:schemeClr val="tx1">
                  <a:lumMod val="65000"/>
                  <a:lumOff val="35000"/>
                </a:schemeClr>
              </a:solidFill>
              <a:latin typeface="+mj-ea"/>
              <a:cs typeface="方正兰亭细黑_GBK_M" pitchFamily="2" charset="2"/>
            </a:endParaRPr>
          </a:p>
        </p:txBody>
      </p:sp>
    </p:spTree>
    <p:extLst>
      <p:ext uri="{BB962C8B-B14F-4D97-AF65-F5344CB8AC3E}">
        <p14:creationId xmlns:p14="http://schemas.microsoft.com/office/powerpoint/2010/main" val="3333467408"/>
      </p:ext>
    </p:extLst>
  </p:cSld>
  <p:clrMapOvr>
    <a:masterClrMapping/>
  </p:clrMapOvr>
  <p:transition advClick="0" advTm="300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4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18" presetClass="entr" presetSubtype="1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strips(downLeft)">
                                          <p:cBhvr>
                                            <p:cTn id="11" dur="500"/>
                                            <p:tgtEl>
                                              <p:spTgt spid="19"/>
                                            </p:tgtEl>
                                          </p:cBhvr>
                                        </p:animEffect>
                                      </p:childTnLst>
                                    </p:cTn>
                                  </p:par>
                                  <p:par>
                                    <p:cTn id="12" presetID="18" presetClass="entr" presetSubtype="6"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strips(downRight)">
                                          <p:cBhvr>
                                            <p:cTn id="14" dur="500"/>
                                            <p:tgtEl>
                                              <p:spTgt spid="20"/>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ppt_x</p:attrName>
                                            </p:attrNameLst>
                                          </p:cBhvr>
                                          <p:tavLst>
                                            <p:tav tm="0">
                                              <p:val>
                                                <p:strVal val="#ppt_x-#ppt_w*1.125000"/>
                                              </p:val>
                                            </p:tav>
                                            <p:tav tm="100000">
                                              <p:val>
                                                <p:strVal val="#ppt_x"/>
                                              </p:val>
                                            </p:tav>
                                          </p:tavLst>
                                        </p:anim>
                                        <p:animEffect transition="in" filter="wipe(right)">
                                          <p:cBhvr>
                                            <p:cTn id="28" dur="500"/>
                                            <p:tgtEl>
                                              <p:spTgt spid="26"/>
                                            </p:tgtEl>
                                          </p:cBhvr>
                                        </p:animEffect>
                                      </p:childTnLst>
                                    </p:cTn>
                                  </p:par>
                                </p:childTnLst>
                              </p:cTn>
                            </p:par>
                            <p:par>
                              <p:cTn id="29" fill="hold">
                                <p:stCondLst>
                                  <p:cond delay="800"/>
                                </p:stCondLst>
                                <p:childTnLst>
                                  <p:par>
                                    <p:cTn id="30" presetID="2" presetClass="entr" presetSubtype="4" fill="hold" nodeType="afterEffect" p14:presetBounceEnd="44000">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14:bounceEnd="44000">
                                          <p:cBhvr additive="base">
                                            <p:cTn id="32"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33"/>
                                            </p:tgtEl>
                                            <p:attrNameLst>
                                              <p:attrName>ppt_y</p:attrName>
                                            </p:attrNameLst>
                                          </p:cBhvr>
                                          <p:tavLst>
                                            <p:tav tm="0">
                                              <p:val>
                                                <p:strVal val="1+#ppt_h/2"/>
                                              </p:val>
                                            </p:tav>
                                            <p:tav tm="100000">
                                              <p:val>
                                                <p:strVal val="#ppt_y"/>
                                              </p:val>
                                            </p:tav>
                                          </p:tavLst>
                                        </p:anim>
                                      </p:childTnLst>
                                    </p:cTn>
                                  </p:par>
                                  <p:par>
                                    <p:cTn id="34" presetID="18" presetClass="entr" presetSubtype="1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strips(downLeft)">
                                          <p:cBhvr>
                                            <p:cTn id="36" dur="500"/>
                                            <p:tgtEl>
                                              <p:spTgt spid="27"/>
                                            </p:tgtEl>
                                          </p:cBhvr>
                                        </p:animEffect>
                                      </p:childTnLst>
                                    </p:cTn>
                                  </p:par>
                                  <p:par>
                                    <p:cTn id="37" presetID="18" presetClass="entr" presetSubtype="12"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strips(downLeft)">
                                          <p:cBhvr>
                                            <p:cTn id="39" dur="500"/>
                                            <p:tgtEl>
                                              <p:spTgt spid="28"/>
                                            </p:tgtEl>
                                          </p:cBhvr>
                                        </p:animEffect>
                                      </p:childTnLst>
                                    </p:cTn>
                                  </p:par>
                                  <p:par>
                                    <p:cTn id="40" presetID="18" presetClass="entr" presetSubtype="6"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strips(downRight)">
                                          <p:cBhvr>
                                            <p:cTn id="42" dur="500"/>
                                            <p:tgtEl>
                                              <p:spTgt spid="29"/>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Effect transition="in" filter="fade">
                                          <p:cBhvr>
                                            <p:cTn id="57" dur="500"/>
                                            <p:tgtEl>
                                              <p:spTgt spid="32"/>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ppt_x</p:attrName>
                                            </p:attrNameLst>
                                          </p:cBhvr>
                                          <p:tavLst>
                                            <p:tav tm="0">
                                              <p:val>
                                                <p:strVal val="#ppt_x-#ppt_w*1.125000"/>
                                              </p:val>
                                            </p:tav>
                                            <p:tav tm="100000">
                                              <p:val>
                                                <p:strVal val="#ppt_x"/>
                                              </p:val>
                                            </p:tav>
                                          </p:tavLst>
                                        </p:anim>
                                        <p:animEffect transition="in" filter="wipe(right)">
                                          <p:cBhvr>
                                            <p:cTn id="61" dur="500"/>
                                            <p:tgtEl>
                                              <p:spTgt spid="38"/>
                                            </p:tgtEl>
                                          </p:cBhvr>
                                        </p:animEffect>
                                      </p:childTnLst>
                                    </p:cTn>
                                  </p:par>
                                  <p:par>
                                    <p:cTn id="62" presetID="12" presetClass="entr" presetSubtype="2"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p:tgtEl>
                                              <p:spTgt spid="39"/>
                                            </p:tgtEl>
                                            <p:attrNameLst>
                                              <p:attrName>ppt_x</p:attrName>
                                            </p:attrNameLst>
                                          </p:cBhvr>
                                          <p:tavLst>
                                            <p:tav tm="0">
                                              <p:val>
                                                <p:strVal val="#ppt_x+#ppt_w*1.125000"/>
                                              </p:val>
                                            </p:tav>
                                            <p:tav tm="100000">
                                              <p:val>
                                                <p:strVal val="#ppt_x"/>
                                              </p:val>
                                            </p:tav>
                                          </p:tavLst>
                                        </p:anim>
                                        <p:animEffect transition="in" filter="wipe(left)">
                                          <p:cBhvr>
                                            <p:cTn id="65" dur="500"/>
                                            <p:tgtEl>
                                              <p:spTgt spid="39"/>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p:tgtEl>
                                              <p:spTgt spid="40"/>
                                            </p:tgtEl>
                                            <p:attrNameLst>
                                              <p:attrName>ppt_x</p:attrName>
                                            </p:attrNameLst>
                                          </p:cBhvr>
                                          <p:tavLst>
                                            <p:tav tm="0">
                                              <p:val>
                                                <p:strVal val="#ppt_x-#ppt_w*1.125000"/>
                                              </p:val>
                                            </p:tav>
                                            <p:tav tm="100000">
                                              <p:val>
                                                <p:strVal val="#ppt_x"/>
                                              </p:val>
                                            </p:tav>
                                          </p:tavLst>
                                        </p:anim>
                                        <p:animEffect transition="in" filter="wipe(right)">
                                          <p:cBhvr>
                                            <p:cTn id="69" dur="500"/>
                                            <p:tgtEl>
                                              <p:spTgt spid="40"/>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p:tgtEl>
                                              <p:spTgt spid="41"/>
                                            </p:tgtEl>
                                            <p:attrNameLst>
                                              <p:attrName>ppt_x</p:attrName>
                                            </p:attrNameLst>
                                          </p:cBhvr>
                                          <p:tavLst>
                                            <p:tav tm="0">
                                              <p:val>
                                                <p:strVal val="#ppt_x-#ppt_w*1.125000"/>
                                              </p:val>
                                            </p:tav>
                                            <p:tav tm="100000">
                                              <p:val>
                                                <p:strVal val="#ppt_x"/>
                                              </p:val>
                                            </p:tav>
                                          </p:tavLst>
                                        </p:anim>
                                        <p:animEffect transition="in" filter="wipe(right)">
                                          <p:cBhvr>
                                            <p:cTn id="73" dur="500"/>
                                            <p:tgtEl>
                                              <p:spTgt spid="41"/>
                                            </p:tgtEl>
                                          </p:cBhvr>
                                        </p:animEffect>
                                      </p:childTnLst>
                                    </p:cTn>
                                  </p:par>
                                  <p:par>
                                    <p:cTn id="74" presetID="53" presetClass="entr" presetSubtype="16" fill="hold" grpId="0" nodeType="withEffect">
                                      <p:stCondLst>
                                        <p:cond delay="3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18" presetClass="entr" presetSubtype="12"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strips(downLeft)">
                                          <p:cBhvr>
                                            <p:cTn id="81" dur="500"/>
                                            <p:tgtEl>
                                              <p:spTgt spid="43"/>
                                            </p:tgtEl>
                                          </p:cBhvr>
                                        </p:animEffect>
                                      </p:childTnLst>
                                    </p:cTn>
                                  </p:par>
                                  <p:par>
                                    <p:cTn id="82" presetID="12" presetClass="entr" presetSubtype="2"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additive="base">
                                            <p:cTn id="84" dur="500"/>
                                            <p:tgtEl>
                                              <p:spTgt spid="47"/>
                                            </p:tgtEl>
                                            <p:attrNameLst>
                                              <p:attrName>ppt_x</p:attrName>
                                            </p:attrNameLst>
                                          </p:cBhvr>
                                          <p:tavLst>
                                            <p:tav tm="0">
                                              <p:val>
                                                <p:strVal val="#ppt_x+#ppt_w*1.125000"/>
                                              </p:val>
                                            </p:tav>
                                            <p:tav tm="100000">
                                              <p:val>
                                                <p:strVal val="#ppt_x"/>
                                              </p:val>
                                            </p:tav>
                                          </p:tavLst>
                                        </p:anim>
                                        <p:animEffect transition="in" filter="wipe(left)">
                                          <p:cBhvr>
                                            <p:cTn id="85" dur="500"/>
                                            <p:tgtEl>
                                              <p:spTgt spid="47"/>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 calcmode="lin" valueType="num">
                                          <p:cBhvr additive="base">
                                            <p:cTn id="88" dur="500"/>
                                            <p:tgtEl>
                                              <p:spTgt spid="48"/>
                                            </p:tgtEl>
                                            <p:attrNameLst>
                                              <p:attrName>ppt_x</p:attrName>
                                            </p:attrNameLst>
                                          </p:cBhvr>
                                          <p:tavLst>
                                            <p:tav tm="0">
                                              <p:val>
                                                <p:strVal val="#ppt_x-#ppt_w*1.125000"/>
                                              </p:val>
                                            </p:tav>
                                            <p:tav tm="100000">
                                              <p:val>
                                                <p:strVal val="#ppt_x"/>
                                              </p:val>
                                            </p:tav>
                                          </p:tavLst>
                                        </p:anim>
                                        <p:animEffect transition="in" filter="wipe(right)">
                                          <p:cBhvr>
                                            <p:cTn id="89" dur="500"/>
                                            <p:tgtEl>
                                              <p:spTgt spid="48"/>
                                            </p:tgtEl>
                                          </p:cBhvr>
                                        </p:animEffect>
                                      </p:childTnLst>
                                    </p:cTn>
                                  </p:par>
                                  <p:par>
                                    <p:cTn id="90" presetID="2" presetClass="entr" presetSubtype="4"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 calcmode="lin" valueType="num">
                                          <p:cBhvr additive="base">
                                            <p:cTn id="92" dur="500" fill="hold"/>
                                            <p:tgtEl>
                                              <p:spTgt spid="46"/>
                                            </p:tgtEl>
                                            <p:attrNameLst>
                                              <p:attrName>ppt_x</p:attrName>
                                            </p:attrNameLst>
                                          </p:cBhvr>
                                          <p:tavLst>
                                            <p:tav tm="0">
                                              <p:val>
                                                <p:strVal val="#ppt_x"/>
                                              </p:val>
                                            </p:tav>
                                            <p:tav tm="100000">
                                              <p:val>
                                                <p:strVal val="#ppt_x"/>
                                              </p:val>
                                            </p:tav>
                                          </p:tavLst>
                                        </p:anim>
                                        <p:anim calcmode="lin" valueType="num">
                                          <p:cBhvr additive="base">
                                            <p:cTn id="9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6" grpId="0"/>
          <p:bldP spid="30" grpId="0" animBg="1"/>
          <p:bldP spid="31" grpId="0" animBg="1"/>
          <p:bldP spid="32" grpId="0" animBg="1"/>
          <p:bldP spid="38" grpId="0"/>
          <p:bldP spid="39" grpId="0"/>
          <p:bldP spid="40" grpId="0"/>
          <p:bldP spid="41" grpId="0"/>
          <p:bldP spid="42" grpId="0" animBg="1"/>
          <p:bldP spid="46" grpId="0"/>
          <p:bldP spid="47" grpId="0"/>
          <p:bldP spid="4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18" presetClass="entr" presetSubtype="1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strips(downLeft)">
                                          <p:cBhvr>
                                            <p:cTn id="11" dur="500"/>
                                            <p:tgtEl>
                                              <p:spTgt spid="19"/>
                                            </p:tgtEl>
                                          </p:cBhvr>
                                        </p:animEffect>
                                      </p:childTnLst>
                                    </p:cTn>
                                  </p:par>
                                  <p:par>
                                    <p:cTn id="12" presetID="18" presetClass="entr" presetSubtype="6"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strips(downRight)">
                                          <p:cBhvr>
                                            <p:cTn id="14" dur="500"/>
                                            <p:tgtEl>
                                              <p:spTgt spid="20"/>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ppt_x</p:attrName>
                                            </p:attrNameLst>
                                          </p:cBhvr>
                                          <p:tavLst>
                                            <p:tav tm="0">
                                              <p:val>
                                                <p:strVal val="#ppt_x-#ppt_w*1.125000"/>
                                              </p:val>
                                            </p:tav>
                                            <p:tav tm="100000">
                                              <p:val>
                                                <p:strVal val="#ppt_x"/>
                                              </p:val>
                                            </p:tav>
                                          </p:tavLst>
                                        </p:anim>
                                        <p:animEffect transition="in" filter="wipe(right)">
                                          <p:cBhvr>
                                            <p:cTn id="28" dur="500"/>
                                            <p:tgtEl>
                                              <p:spTgt spid="26"/>
                                            </p:tgtEl>
                                          </p:cBhvr>
                                        </p:animEffect>
                                      </p:childTnLst>
                                    </p:cTn>
                                  </p:par>
                                </p:childTnLst>
                              </p:cTn>
                            </p:par>
                            <p:par>
                              <p:cTn id="29" fill="hold">
                                <p:stCondLst>
                                  <p:cond delay="800"/>
                                </p:stCondLst>
                                <p:childTnLst>
                                  <p:par>
                                    <p:cTn id="30" presetID="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par>
                                    <p:cTn id="34" presetID="18" presetClass="entr" presetSubtype="1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strips(downLeft)">
                                          <p:cBhvr>
                                            <p:cTn id="36" dur="500"/>
                                            <p:tgtEl>
                                              <p:spTgt spid="27"/>
                                            </p:tgtEl>
                                          </p:cBhvr>
                                        </p:animEffect>
                                      </p:childTnLst>
                                    </p:cTn>
                                  </p:par>
                                  <p:par>
                                    <p:cTn id="37" presetID="18" presetClass="entr" presetSubtype="12"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strips(downLeft)">
                                          <p:cBhvr>
                                            <p:cTn id="39" dur="500"/>
                                            <p:tgtEl>
                                              <p:spTgt spid="28"/>
                                            </p:tgtEl>
                                          </p:cBhvr>
                                        </p:animEffect>
                                      </p:childTnLst>
                                    </p:cTn>
                                  </p:par>
                                  <p:par>
                                    <p:cTn id="40" presetID="18" presetClass="entr" presetSubtype="6"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strips(downRight)">
                                          <p:cBhvr>
                                            <p:cTn id="42" dur="500"/>
                                            <p:tgtEl>
                                              <p:spTgt spid="29"/>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Effect transition="in" filter="fade">
                                          <p:cBhvr>
                                            <p:cTn id="57" dur="500"/>
                                            <p:tgtEl>
                                              <p:spTgt spid="32"/>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ppt_x</p:attrName>
                                            </p:attrNameLst>
                                          </p:cBhvr>
                                          <p:tavLst>
                                            <p:tav tm="0">
                                              <p:val>
                                                <p:strVal val="#ppt_x-#ppt_w*1.125000"/>
                                              </p:val>
                                            </p:tav>
                                            <p:tav tm="100000">
                                              <p:val>
                                                <p:strVal val="#ppt_x"/>
                                              </p:val>
                                            </p:tav>
                                          </p:tavLst>
                                        </p:anim>
                                        <p:animEffect transition="in" filter="wipe(right)">
                                          <p:cBhvr>
                                            <p:cTn id="61" dur="500"/>
                                            <p:tgtEl>
                                              <p:spTgt spid="38"/>
                                            </p:tgtEl>
                                          </p:cBhvr>
                                        </p:animEffect>
                                      </p:childTnLst>
                                    </p:cTn>
                                  </p:par>
                                  <p:par>
                                    <p:cTn id="62" presetID="12" presetClass="entr" presetSubtype="2"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p:tgtEl>
                                              <p:spTgt spid="39"/>
                                            </p:tgtEl>
                                            <p:attrNameLst>
                                              <p:attrName>ppt_x</p:attrName>
                                            </p:attrNameLst>
                                          </p:cBhvr>
                                          <p:tavLst>
                                            <p:tav tm="0">
                                              <p:val>
                                                <p:strVal val="#ppt_x+#ppt_w*1.125000"/>
                                              </p:val>
                                            </p:tav>
                                            <p:tav tm="100000">
                                              <p:val>
                                                <p:strVal val="#ppt_x"/>
                                              </p:val>
                                            </p:tav>
                                          </p:tavLst>
                                        </p:anim>
                                        <p:animEffect transition="in" filter="wipe(left)">
                                          <p:cBhvr>
                                            <p:cTn id="65" dur="500"/>
                                            <p:tgtEl>
                                              <p:spTgt spid="39"/>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p:tgtEl>
                                              <p:spTgt spid="40"/>
                                            </p:tgtEl>
                                            <p:attrNameLst>
                                              <p:attrName>ppt_x</p:attrName>
                                            </p:attrNameLst>
                                          </p:cBhvr>
                                          <p:tavLst>
                                            <p:tav tm="0">
                                              <p:val>
                                                <p:strVal val="#ppt_x-#ppt_w*1.125000"/>
                                              </p:val>
                                            </p:tav>
                                            <p:tav tm="100000">
                                              <p:val>
                                                <p:strVal val="#ppt_x"/>
                                              </p:val>
                                            </p:tav>
                                          </p:tavLst>
                                        </p:anim>
                                        <p:animEffect transition="in" filter="wipe(right)">
                                          <p:cBhvr>
                                            <p:cTn id="69" dur="500"/>
                                            <p:tgtEl>
                                              <p:spTgt spid="40"/>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p:tgtEl>
                                              <p:spTgt spid="41"/>
                                            </p:tgtEl>
                                            <p:attrNameLst>
                                              <p:attrName>ppt_x</p:attrName>
                                            </p:attrNameLst>
                                          </p:cBhvr>
                                          <p:tavLst>
                                            <p:tav tm="0">
                                              <p:val>
                                                <p:strVal val="#ppt_x-#ppt_w*1.125000"/>
                                              </p:val>
                                            </p:tav>
                                            <p:tav tm="100000">
                                              <p:val>
                                                <p:strVal val="#ppt_x"/>
                                              </p:val>
                                            </p:tav>
                                          </p:tavLst>
                                        </p:anim>
                                        <p:animEffect transition="in" filter="wipe(right)">
                                          <p:cBhvr>
                                            <p:cTn id="73" dur="500"/>
                                            <p:tgtEl>
                                              <p:spTgt spid="41"/>
                                            </p:tgtEl>
                                          </p:cBhvr>
                                        </p:animEffect>
                                      </p:childTnLst>
                                    </p:cTn>
                                  </p:par>
                                  <p:par>
                                    <p:cTn id="74" presetID="53" presetClass="entr" presetSubtype="16" fill="hold" grpId="0" nodeType="withEffect">
                                      <p:stCondLst>
                                        <p:cond delay="300"/>
                                      </p:stCondLst>
                                      <p:childTnLst>
                                        <p:set>
                                          <p:cBhvr>
                                            <p:cTn id="75" dur="1" fill="hold">
                                              <p:stCondLst>
                                                <p:cond delay="0"/>
                                              </p:stCondLst>
                                            </p:cTn>
                                            <p:tgtEl>
                                              <p:spTgt spid="42"/>
                                            </p:tgtEl>
                                            <p:attrNameLst>
                                              <p:attrName>style.visibility</p:attrName>
                                            </p:attrNameLst>
                                          </p:cBhvr>
                                          <p:to>
                                            <p:strVal val="visible"/>
                                          </p:to>
                                        </p:set>
                                        <p:anim calcmode="lin" valueType="num">
                                          <p:cBhvr>
                                            <p:cTn id="76" dur="500" fill="hold"/>
                                            <p:tgtEl>
                                              <p:spTgt spid="42"/>
                                            </p:tgtEl>
                                            <p:attrNameLst>
                                              <p:attrName>ppt_w</p:attrName>
                                            </p:attrNameLst>
                                          </p:cBhvr>
                                          <p:tavLst>
                                            <p:tav tm="0">
                                              <p:val>
                                                <p:fltVal val="0"/>
                                              </p:val>
                                            </p:tav>
                                            <p:tav tm="100000">
                                              <p:val>
                                                <p:strVal val="#ppt_w"/>
                                              </p:val>
                                            </p:tav>
                                          </p:tavLst>
                                        </p:anim>
                                        <p:anim calcmode="lin" valueType="num">
                                          <p:cBhvr>
                                            <p:cTn id="77" dur="500" fill="hold"/>
                                            <p:tgtEl>
                                              <p:spTgt spid="42"/>
                                            </p:tgtEl>
                                            <p:attrNameLst>
                                              <p:attrName>ppt_h</p:attrName>
                                            </p:attrNameLst>
                                          </p:cBhvr>
                                          <p:tavLst>
                                            <p:tav tm="0">
                                              <p:val>
                                                <p:fltVal val="0"/>
                                              </p:val>
                                            </p:tav>
                                            <p:tav tm="100000">
                                              <p:val>
                                                <p:strVal val="#ppt_h"/>
                                              </p:val>
                                            </p:tav>
                                          </p:tavLst>
                                        </p:anim>
                                        <p:animEffect transition="in" filter="fade">
                                          <p:cBhvr>
                                            <p:cTn id="78" dur="500"/>
                                            <p:tgtEl>
                                              <p:spTgt spid="42"/>
                                            </p:tgtEl>
                                          </p:cBhvr>
                                        </p:animEffect>
                                      </p:childTnLst>
                                    </p:cTn>
                                  </p:par>
                                  <p:par>
                                    <p:cTn id="79" presetID="18" presetClass="entr" presetSubtype="12"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strips(downLeft)">
                                          <p:cBhvr>
                                            <p:cTn id="81" dur="500"/>
                                            <p:tgtEl>
                                              <p:spTgt spid="43"/>
                                            </p:tgtEl>
                                          </p:cBhvr>
                                        </p:animEffect>
                                      </p:childTnLst>
                                    </p:cTn>
                                  </p:par>
                                  <p:par>
                                    <p:cTn id="82" presetID="12" presetClass="entr" presetSubtype="2"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additive="base">
                                            <p:cTn id="84" dur="500"/>
                                            <p:tgtEl>
                                              <p:spTgt spid="47"/>
                                            </p:tgtEl>
                                            <p:attrNameLst>
                                              <p:attrName>ppt_x</p:attrName>
                                            </p:attrNameLst>
                                          </p:cBhvr>
                                          <p:tavLst>
                                            <p:tav tm="0">
                                              <p:val>
                                                <p:strVal val="#ppt_x+#ppt_w*1.125000"/>
                                              </p:val>
                                            </p:tav>
                                            <p:tav tm="100000">
                                              <p:val>
                                                <p:strVal val="#ppt_x"/>
                                              </p:val>
                                            </p:tav>
                                          </p:tavLst>
                                        </p:anim>
                                        <p:animEffect transition="in" filter="wipe(left)">
                                          <p:cBhvr>
                                            <p:cTn id="85" dur="500"/>
                                            <p:tgtEl>
                                              <p:spTgt spid="47"/>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 calcmode="lin" valueType="num">
                                          <p:cBhvr additive="base">
                                            <p:cTn id="88" dur="500"/>
                                            <p:tgtEl>
                                              <p:spTgt spid="48"/>
                                            </p:tgtEl>
                                            <p:attrNameLst>
                                              <p:attrName>ppt_x</p:attrName>
                                            </p:attrNameLst>
                                          </p:cBhvr>
                                          <p:tavLst>
                                            <p:tav tm="0">
                                              <p:val>
                                                <p:strVal val="#ppt_x-#ppt_w*1.125000"/>
                                              </p:val>
                                            </p:tav>
                                            <p:tav tm="100000">
                                              <p:val>
                                                <p:strVal val="#ppt_x"/>
                                              </p:val>
                                            </p:tav>
                                          </p:tavLst>
                                        </p:anim>
                                        <p:animEffect transition="in" filter="wipe(right)">
                                          <p:cBhvr>
                                            <p:cTn id="89" dur="500"/>
                                            <p:tgtEl>
                                              <p:spTgt spid="48"/>
                                            </p:tgtEl>
                                          </p:cBhvr>
                                        </p:animEffect>
                                      </p:childTnLst>
                                    </p:cTn>
                                  </p:par>
                                  <p:par>
                                    <p:cTn id="90" presetID="2" presetClass="entr" presetSubtype="4"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 calcmode="lin" valueType="num">
                                          <p:cBhvr additive="base">
                                            <p:cTn id="92" dur="500" fill="hold"/>
                                            <p:tgtEl>
                                              <p:spTgt spid="46"/>
                                            </p:tgtEl>
                                            <p:attrNameLst>
                                              <p:attrName>ppt_x</p:attrName>
                                            </p:attrNameLst>
                                          </p:cBhvr>
                                          <p:tavLst>
                                            <p:tav tm="0">
                                              <p:val>
                                                <p:strVal val="#ppt_x"/>
                                              </p:val>
                                            </p:tav>
                                            <p:tav tm="100000">
                                              <p:val>
                                                <p:strVal val="#ppt_x"/>
                                              </p:val>
                                            </p:tav>
                                          </p:tavLst>
                                        </p:anim>
                                        <p:anim calcmode="lin" valueType="num">
                                          <p:cBhvr additive="base">
                                            <p:cTn id="9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6" grpId="0"/>
          <p:bldP spid="30" grpId="0" animBg="1"/>
          <p:bldP spid="31" grpId="0" animBg="1"/>
          <p:bldP spid="32" grpId="0" animBg="1"/>
          <p:bldP spid="38" grpId="0"/>
          <p:bldP spid="39" grpId="0"/>
          <p:bldP spid="40" grpId="0"/>
          <p:bldP spid="41" grpId="0"/>
          <p:bldP spid="42" grpId="0" animBg="1"/>
          <p:bldP spid="46" grpId="0"/>
          <p:bldP spid="47" grpId="0"/>
          <p:bldP spid="4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9703" y="4494171"/>
            <a:ext cx="844368" cy="420564"/>
          </a:xfrm>
          <a:prstGeom prst="rect">
            <a:avLst/>
          </a:prstGeom>
          <a:noFill/>
        </p:spPr>
        <p:txBody>
          <a:bodyPr wrap="square" rtlCol="0">
            <a:spAutoFit/>
          </a:bodyPr>
          <a:lstStyle/>
          <a:p>
            <a:r>
              <a:rPr lang="zh-CN" altLang="en-US" sz="2133" b="1" dirty="0">
                <a:solidFill>
                  <a:schemeClr val="accent2">
                    <a:lumMod val="75000"/>
                  </a:schemeClr>
                </a:solidFill>
              </a:rPr>
              <a:t>训练</a:t>
            </a:r>
          </a:p>
        </p:txBody>
      </p:sp>
      <p:sp>
        <p:nvSpPr>
          <p:cNvPr id="31" name="TextBox 30"/>
          <p:cNvSpPr txBox="1"/>
          <p:nvPr/>
        </p:nvSpPr>
        <p:spPr>
          <a:xfrm>
            <a:off x="8325911" y="4542818"/>
            <a:ext cx="2296815" cy="420564"/>
          </a:xfrm>
          <a:prstGeom prst="rect">
            <a:avLst/>
          </a:prstGeom>
          <a:noFill/>
        </p:spPr>
        <p:txBody>
          <a:bodyPr wrap="square" rtlCol="0">
            <a:spAutoFit/>
          </a:bodyPr>
          <a:lstStyle/>
          <a:p>
            <a:r>
              <a:rPr lang="zh-CN" altLang="en-US" sz="2133" b="1" dirty="0">
                <a:solidFill>
                  <a:schemeClr val="accent2">
                    <a:lumMod val="75000"/>
                  </a:schemeClr>
                </a:solidFill>
              </a:rPr>
              <a:t>测试</a:t>
            </a:r>
          </a:p>
        </p:txBody>
      </p:sp>
      <p:pic>
        <p:nvPicPr>
          <p:cNvPr id="15" name="图片 14">
            <a:extLst>
              <a:ext uri="{FF2B5EF4-FFF2-40B4-BE49-F238E27FC236}">
                <a16:creationId xmlns:a16="http://schemas.microsoft.com/office/drawing/2014/main" id="{FD6B24E4-59B3-4687-B876-B2F3E43E5BFF}"/>
              </a:ext>
            </a:extLst>
          </p:cNvPr>
          <p:cNvPicPr>
            <a:picLocks noChangeAspect="1"/>
          </p:cNvPicPr>
          <p:nvPr/>
        </p:nvPicPr>
        <p:blipFill>
          <a:blip r:embed="rId4">
            <a:extLst>
              <a:ext uri="{28A0092B-C50C-407E-A947-70E740481C1C}">
                <a14:useLocalDpi xmlns:a14="http://schemas.microsoft.com/office/drawing/2010/main" val="0"/>
              </a:ext>
            </a:extLst>
          </a:blip>
          <a:srcRect t="5031" b="5031"/>
          <a:stretch/>
        </p:blipFill>
        <p:spPr>
          <a:xfrm>
            <a:off x="868489" y="1509738"/>
            <a:ext cx="4334491" cy="2896919"/>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6315AE8-5ED6-411A-B77C-2E90A09E9A59}"/>
                  </a:ext>
                </a:extLst>
              </p:cNvPr>
              <p:cNvGraphicFramePr>
                <a:graphicFrameLocks noGrp="1"/>
              </p:cNvGraphicFramePr>
              <p:nvPr>
                <p:extLst>
                  <p:ext uri="{D42A27DB-BD31-4B8C-83A1-F6EECF244321}">
                    <p14:modId xmlns:p14="http://schemas.microsoft.com/office/powerpoint/2010/main" val="2683077954"/>
                  </p:ext>
                </p:extLst>
              </p:nvPr>
            </p:nvGraphicFramePr>
            <p:xfrm>
              <a:off x="5789662" y="1567548"/>
              <a:ext cx="5688330" cy="2781300"/>
            </p:xfrm>
            <a:graphic>
              <a:graphicData uri="http://schemas.openxmlformats.org/drawingml/2006/table">
                <a:tbl>
                  <a:tblPr firstRow="1" firstCol="1" bandRow="1">
                    <a:tableStyleId>{5C22544A-7EE6-4342-B048-85BDC9FD1C3A}</a:tableStyleId>
                  </a:tblPr>
                  <a:tblGrid>
                    <a:gridCol w="2333785">
                      <a:extLst>
                        <a:ext uri="{9D8B030D-6E8A-4147-A177-3AD203B41FA5}">
                          <a16:colId xmlns:a16="http://schemas.microsoft.com/office/drawing/2014/main" val="3809516593"/>
                        </a:ext>
                      </a:extLst>
                    </a:gridCol>
                    <a:gridCol w="877409">
                      <a:extLst>
                        <a:ext uri="{9D8B030D-6E8A-4147-A177-3AD203B41FA5}">
                          <a16:colId xmlns:a16="http://schemas.microsoft.com/office/drawing/2014/main" val="2244739056"/>
                        </a:ext>
                      </a:extLst>
                    </a:gridCol>
                    <a:gridCol w="722318">
                      <a:extLst>
                        <a:ext uri="{9D8B030D-6E8A-4147-A177-3AD203B41FA5}">
                          <a16:colId xmlns:a16="http://schemas.microsoft.com/office/drawing/2014/main" val="2956070967"/>
                        </a:ext>
                      </a:extLst>
                    </a:gridCol>
                    <a:gridCol w="877409">
                      <a:extLst>
                        <a:ext uri="{9D8B030D-6E8A-4147-A177-3AD203B41FA5}">
                          <a16:colId xmlns:a16="http://schemas.microsoft.com/office/drawing/2014/main" val="1946601578"/>
                        </a:ext>
                      </a:extLst>
                    </a:gridCol>
                    <a:gridCol w="877409">
                      <a:extLst>
                        <a:ext uri="{9D8B030D-6E8A-4147-A177-3AD203B41FA5}">
                          <a16:colId xmlns:a16="http://schemas.microsoft.com/office/drawing/2014/main" val="1624283869"/>
                        </a:ext>
                      </a:extLst>
                    </a:gridCol>
                  </a:tblGrid>
                  <a:tr h="278130">
                    <a:tc rowSpan="2">
                      <a:txBody>
                        <a:bodyPr/>
                        <a:lstStyle/>
                        <a:p>
                          <a:pPr algn="ctr">
                            <a:lnSpc>
                              <a:spcPct val="120000"/>
                            </a:lnSpc>
                          </a:pPr>
                          <a:r>
                            <a:rPr lang="en-US" sz="1100" kern="0" dirty="0">
                              <a:effectLst/>
                            </a:rPr>
                            <a:t> </a:t>
                          </a:r>
                          <a:endParaRPr lang="zh-CN" sz="1200" kern="100" dirty="0">
                            <a:effectLst/>
                          </a:endParaRPr>
                        </a:p>
                        <a:p>
                          <a:pPr algn="ctr">
                            <a:lnSpc>
                              <a:spcPct val="120000"/>
                            </a:lnSpc>
                          </a:pPr>
                          <a:r>
                            <a:rPr lang="zh-CN" sz="1100" kern="0" dirty="0">
                              <a:effectLst/>
                            </a:rPr>
                            <a:t>网络结构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20000"/>
                            </a:lnSpc>
                          </a:pPr>
                          <a:r>
                            <a:rPr lang="en-US" sz="1100" kern="0">
                              <a:effectLst/>
                            </a:rPr>
                            <a:t>MSE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93192583"/>
                      </a:ext>
                    </a:extLst>
                  </a:tr>
                  <a:tr h="278130">
                    <a:tc vMerge="1">
                      <a:txBody>
                        <a:bodyPr/>
                        <a:lstStyle/>
                        <a:p>
                          <a:endParaRPr lang="zh-CN" altLang="en-US"/>
                        </a:p>
                      </a:txBody>
                      <a:tcPr/>
                    </a:tc>
                    <a:tc>
                      <a:txBody>
                        <a:bodyPr/>
                        <a:lstStyle/>
                        <a:p>
                          <a:pPr algn="l">
                            <a:lnSpc>
                              <a:spcPct val="120000"/>
                            </a:lnSpc>
                          </a:pPr>
                          <a:r>
                            <a:rPr lang="en-US" sz="1100" kern="0">
                              <a:effectLst/>
                            </a:rPr>
                            <a:t>Mean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1287352"/>
                      </a:ext>
                    </a:extLst>
                  </a:tr>
                  <a:tr h="278130">
                    <a:tc>
                      <a:txBody>
                        <a:bodyPr/>
                        <a:lstStyle/>
                        <a:p>
                          <a:pPr algn="l">
                            <a:lnSpc>
                              <a:spcPct val="120000"/>
                            </a:lnSpc>
                          </a:pPr>
                          <a:r>
                            <a:rPr lang="zh-CN" sz="1100" kern="0">
                              <a:effectLst/>
                            </a:rPr>
                            <a:t>单编码解码结构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133.31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14.21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70.02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364.23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3328205"/>
                      </a:ext>
                    </a:extLst>
                  </a:tr>
                  <a:tr h="278130">
                    <a:tc>
                      <a:txBody>
                        <a:bodyPr/>
                        <a:lstStyle/>
                        <a:p>
                          <a:pPr algn="l">
                            <a:lnSpc>
                              <a:spcPct val="120000"/>
                            </a:lnSpc>
                          </a:pPr>
                          <a:r>
                            <a:rPr lang="zh-CN" sz="1100" kern="0">
                              <a:effectLst/>
                            </a:rPr>
                            <a:t>双编码解码结构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123.45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12.91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65.02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338.44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67578363"/>
                      </a:ext>
                    </a:extLst>
                  </a:tr>
                  <a:tr h="278130">
                    <a:tc>
                      <a:txBody>
                        <a:bodyPr/>
                        <a:lstStyle/>
                        <a:p>
                          <a:pPr algn="l">
                            <a:lnSpc>
                              <a:spcPct val="120000"/>
                            </a:lnSpc>
                          </a:pPr>
                          <a:r>
                            <a:rPr lang="zh-CN" sz="1100" kern="0">
                              <a:effectLst/>
                            </a:rPr>
                            <a:t>单编码解码结构</a:t>
                          </a:r>
                          <a:r>
                            <a:rPr lang="en-US" sz="1100" kern="0">
                              <a:effectLst/>
                            </a:rPr>
                            <a:t>+</a:t>
                          </a:r>
                          <a:r>
                            <a:rPr lang="zh-CN" sz="1100" kern="0">
                              <a:effectLst/>
                            </a:rPr>
                            <a:t>加权矩阵</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146.09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71.31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406.62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678436"/>
                      </a:ext>
                    </a:extLst>
                  </a:tr>
                  <a:tr h="278130">
                    <a:tc>
                      <a:txBody>
                        <a:bodyPr/>
                        <a:lstStyle/>
                        <a:p>
                          <a:endParaRPr lang="zh-CN" sz="1050" kern="100">
                            <a:effectLst/>
                            <a:latin typeface="Calibri" panose="020F0502020204030204" pitchFamily="34" charset="0"/>
                            <a:cs typeface="Times New Roman" panose="02020603050405020304" pitchFamily="18" charset="0"/>
                          </a:endParaRPr>
                        </a:p>
                      </a:txBody>
                      <a:tcPr marL="68580" marR="68580" marT="0" marB="0"/>
                    </a:tc>
                    <a:tc gridSpan="4">
                      <a:txBody>
                        <a:bodyPr/>
                        <a:lstStyle/>
                        <a:p>
                          <a:pPr algn="ctr">
                            <a:lnSpc>
                              <a:spcPct val="120000"/>
                            </a:lnSpc>
                          </a:pPr>
                          <a14:m>
                            <m:oMath xmlns:m="http://schemas.openxmlformats.org/officeDocument/2006/math">
                              <m:r>
                                <m:rPr>
                                  <m:sty m:val="p"/>
                                </m:rPr>
                                <a:rPr lang="en-US" sz="1100" kern="0">
                                  <a:effectLst/>
                                  <a:latin typeface="Cambria Math" panose="02040503050406030204" pitchFamily="18" charset="0"/>
                                </a:rPr>
                                <m:t>Δ</m:t>
                              </m:r>
                            </m:oMath>
                          </a14:m>
                          <a:r>
                            <a:rPr lang="en-US" sz="1100" kern="0">
                              <a:effectLst/>
                            </a:rPr>
                            <a:t>E 2000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13064994"/>
                      </a:ext>
                    </a:extLst>
                  </a:tr>
                  <a:tr h="278130">
                    <a:tc>
                      <a:txBody>
                        <a:bodyPr/>
                        <a:lstStyle/>
                        <a:p>
                          <a:endParaRPr lang="zh-CN" sz="1050" kern="1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20000"/>
                            </a:lnSpc>
                          </a:pPr>
                          <a:r>
                            <a:rPr lang="en-US" sz="1100" kern="0">
                              <a:effectLst/>
                            </a:rPr>
                            <a:t>Mean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3424227"/>
                      </a:ext>
                    </a:extLst>
                  </a:tr>
                  <a:tr h="278130">
                    <a:tc>
                      <a:txBody>
                        <a:bodyPr/>
                        <a:lstStyle/>
                        <a:p>
                          <a:pPr algn="l">
                            <a:lnSpc>
                              <a:spcPct val="120000"/>
                            </a:lnSpc>
                          </a:pPr>
                          <a:r>
                            <a:rPr lang="zh-CN" sz="1100" kern="0">
                              <a:effectLst/>
                            </a:rPr>
                            <a:t>单编码解码结构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2.16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5.54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12.23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8727650"/>
                      </a:ext>
                    </a:extLst>
                  </a:tr>
                  <a:tr h="278130">
                    <a:tc>
                      <a:txBody>
                        <a:bodyPr/>
                        <a:lstStyle/>
                        <a:p>
                          <a:pPr algn="l">
                            <a:lnSpc>
                              <a:spcPct val="120000"/>
                            </a:lnSpc>
                          </a:pPr>
                          <a:r>
                            <a:rPr lang="zh-CN" sz="1100" kern="0">
                              <a:effectLst/>
                            </a:rPr>
                            <a:t>双编码解码结构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2.09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5.33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11.76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4903877"/>
                      </a:ext>
                    </a:extLst>
                  </a:tr>
                  <a:tr h="278130">
                    <a:tc>
                      <a:txBody>
                        <a:bodyPr/>
                        <a:lstStyle/>
                        <a:p>
                          <a:pPr algn="l">
                            <a:lnSpc>
                              <a:spcPct val="120000"/>
                            </a:lnSpc>
                          </a:pPr>
                          <a:r>
                            <a:rPr lang="zh-CN" sz="1100" kern="0">
                              <a:effectLst/>
                            </a:rPr>
                            <a:t>单编码解码结构</a:t>
                          </a:r>
                          <a:r>
                            <a:rPr lang="en-US" sz="1100" kern="0">
                              <a:effectLst/>
                            </a:rPr>
                            <a:t>+</a:t>
                          </a:r>
                          <a:r>
                            <a:rPr lang="zh-CN" sz="1100" kern="0">
                              <a:effectLst/>
                            </a:rPr>
                            <a:t>加权矩阵</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5.78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dirty="0">
                              <a:effectLst/>
                            </a:rPr>
                            <a:t>12.86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9647961"/>
                      </a:ext>
                    </a:extLst>
                  </a:tr>
                </a:tbl>
              </a:graphicData>
            </a:graphic>
          </p:graphicFrame>
        </mc:Choice>
        <mc:Fallback xmlns="">
          <p:graphicFrame>
            <p:nvGraphicFramePr>
              <p:cNvPr id="2" name="表格 1">
                <a:extLst>
                  <a:ext uri="{FF2B5EF4-FFF2-40B4-BE49-F238E27FC236}">
                    <a16:creationId xmlns:a16="http://schemas.microsoft.com/office/drawing/2014/main" id="{46315AE8-5ED6-411A-B77C-2E90A09E9A59}"/>
                  </a:ext>
                </a:extLst>
              </p:cNvPr>
              <p:cNvGraphicFramePr>
                <a:graphicFrameLocks noGrp="1"/>
              </p:cNvGraphicFramePr>
              <p:nvPr>
                <p:extLst>
                  <p:ext uri="{D42A27DB-BD31-4B8C-83A1-F6EECF244321}">
                    <p14:modId xmlns:p14="http://schemas.microsoft.com/office/powerpoint/2010/main" val="2683077954"/>
                  </p:ext>
                </p:extLst>
              </p:nvPr>
            </p:nvGraphicFramePr>
            <p:xfrm>
              <a:off x="5789662" y="1567548"/>
              <a:ext cx="5688330" cy="2781300"/>
            </p:xfrm>
            <a:graphic>
              <a:graphicData uri="http://schemas.openxmlformats.org/drawingml/2006/table">
                <a:tbl>
                  <a:tblPr firstRow="1" firstCol="1" bandRow="1">
                    <a:tableStyleId>{5C22544A-7EE6-4342-B048-85BDC9FD1C3A}</a:tableStyleId>
                  </a:tblPr>
                  <a:tblGrid>
                    <a:gridCol w="2333785">
                      <a:extLst>
                        <a:ext uri="{9D8B030D-6E8A-4147-A177-3AD203B41FA5}">
                          <a16:colId xmlns:a16="http://schemas.microsoft.com/office/drawing/2014/main" val="3809516593"/>
                        </a:ext>
                      </a:extLst>
                    </a:gridCol>
                    <a:gridCol w="877409">
                      <a:extLst>
                        <a:ext uri="{9D8B030D-6E8A-4147-A177-3AD203B41FA5}">
                          <a16:colId xmlns:a16="http://schemas.microsoft.com/office/drawing/2014/main" val="2244739056"/>
                        </a:ext>
                      </a:extLst>
                    </a:gridCol>
                    <a:gridCol w="722318">
                      <a:extLst>
                        <a:ext uri="{9D8B030D-6E8A-4147-A177-3AD203B41FA5}">
                          <a16:colId xmlns:a16="http://schemas.microsoft.com/office/drawing/2014/main" val="2956070967"/>
                        </a:ext>
                      </a:extLst>
                    </a:gridCol>
                    <a:gridCol w="877409">
                      <a:extLst>
                        <a:ext uri="{9D8B030D-6E8A-4147-A177-3AD203B41FA5}">
                          <a16:colId xmlns:a16="http://schemas.microsoft.com/office/drawing/2014/main" val="1946601578"/>
                        </a:ext>
                      </a:extLst>
                    </a:gridCol>
                    <a:gridCol w="877409">
                      <a:extLst>
                        <a:ext uri="{9D8B030D-6E8A-4147-A177-3AD203B41FA5}">
                          <a16:colId xmlns:a16="http://schemas.microsoft.com/office/drawing/2014/main" val="1624283869"/>
                        </a:ext>
                      </a:extLst>
                    </a:gridCol>
                  </a:tblGrid>
                  <a:tr h="278130">
                    <a:tc rowSpan="2">
                      <a:txBody>
                        <a:bodyPr/>
                        <a:lstStyle/>
                        <a:p>
                          <a:pPr algn="ctr">
                            <a:lnSpc>
                              <a:spcPct val="120000"/>
                            </a:lnSpc>
                          </a:pPr>
                          <a:r>
                            <a:rPr lang="en-US" sz="1100" kern="0" dirty="0">
                              <a:effectLst/>
                            </a:rPr>
                            <a:t> </a:t>
                          </a:r>
                          <a:endParaRPr lang="zh-CN" sz="1200" kern="100" dirty="0">
                            <a:effectLst/>
                          </a:endParaRPr>
                        </a:p>
                        <a:p>
                          <a:pPr algn="ctr">
                            <a:lnSpc>
                              <a:spcPct val="120000"/>
                            </a:lnSpc>
                          </a:pPr>
                          <a:r>
                            <a:rPr lang="zh-CN" sz="1100" kern="0" dirty="0">
                              <a:effectLst/>
                            </a:rPr>
                            <a:t>网络结构</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20000"/>
                            </a:lnSpc>
                          </a:pPr>
                          <a:r>
                            <a:rPr lang="en-US" sz="1100" kern="0">
                              <a:effectLst/>
                            </a:rPr>
                            <a:t>MSE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93192583"/>
                      </a:ext>
                    </a:extLst>
                  </a:tr>
                  <a:tr h="278130">
                    <a:tc vMerge="1">
                      <a:txBody>
                        <a:bodyPr/>
                        <a:lstStyle/>
                        <a:p>
                          <a:endParaRPr lang="zh-CN" altLang="en-US"/>
                        </a:p>
                      </a:txBody>
                      <a:tcPr/>
                    </a:tc>
                    <a:tc>
                      <a:txBody>
                        <a:bodyPr/>
                        <a:lstStyle/>
                        <a:p>
                          <a:pPr algn="l">
                            <a:lnSpc>
                              <a:spcPct val="120000"/>
                            </a:lnSpc>
                          </a:pPr>
                          <a:r>
                            <a:rPr lang="en-US" sz="1100" kern="0">
                              <a:effectLst/>
                            </a:rPr>
                            <a:t>Mean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1287352"/>
                      </a:ext>
                    </a:extLst>
                  </a:tr>
                  <a:tr h="278130">
                    <a:tc>
                      <a:txBody>
                        <a:bodyPr/>
                        <a:lstStyle/>
                        <a:p>
                          <a:pPr algn="l">
                            <a:lnSpc>
                              <a:spcPct val="120000"/>
                            </a:lnSpc>
                          </a:pPr>
                          <a:r>
                            <a:rPr lang="zh-CN" sz="1100" kern="0">
                              <a:effectLst/>
                            </a:rPr>
                            <a:t>单编码解码结构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133.31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14.21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70.02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364.23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3328205"/>
                      </a:ext>
                    </a:extLst>
                  </a:tr>
                  <a:tr h="278130">
                    <a:tc>
                      <a:txBody>
                        <a:bodyPr/>
                        <a:lstStyle/>
                        <a:p>
                          <a:pPr algn="l">
                            <a:lnSpc>
                              <a:spcPct val="120000"/>
                            </a:lnSpc>
                          </a:pPr>
                          <a:r>
                            <a:rPr lang="zh-CN" sz="1100" kern="0">
                              <a:effectLst/>
                            </a:rPr>
                            <a:t>双编码解码结构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123.45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12.91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65.02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338.44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67578363"/>
                      </a:ext>
                    </a:extLst>
                  </a:tr>
                  <a:tr h="278130">
                    <a:tc>
                      <a:txBody>
                        <a:bodyPr/>
                        <a:lstStyle/>
                        <a:p>
                          <a:pPr algn="l">
                            <a:lnSpc>
                              <a:spcPct val="120000"/>
                            </a:lnSpc>
                          </a:pPr>
                          <a:r>
                            <a:rPr lang="zh-CN" sz="1100" kern="0">
                              <a:effectLst/>
                            </a:rPr>
                            <a:t>单编码解码结构</a:t>
                          </a:r>
                          <a:r>
                            <a:rPr lang="en-US" sz="1100" kern="0">
                              <a:effectLst/>
                            </a:rPr>
                            <a:t>+</a:t>
                          </a:r>
                          <a:r>
                            <a:rPr lang="zh-CN" sz="1100" kern="0">
                              <a:effectLst/>
                            </a:rPr>
                            <a:t>加权矩阵</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146.09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71.31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406.62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678436"/>
                      </a:ext>
                    </a:extLst>
                  </a:tr>
                  <a:tr h="278130">
                    <a:tc>
                      <a:txBody>
                        <a:bodyPr/>
                        <a:lstStyle/>
                        <a:p>
                          <a:endParaRPr lang="zh-CN" sz="1050" kern="100">
                            <a:effectLst/>
                            <a:latin typeface="Calibri" panose="020F0502020204030204" pitchFamily="34" charset="0"/>
                            <a:cs typeface="Times New Roman" panose="02020603050405020304" pitchFamily="18" charset="0"/>
                          </a:endParaRPr>
                        </a:p>
                      </a:txBody>
                      <a:tcPr marL="68580" marR="68580" marT="0" marB="0"/>
                    </a:tc>
                    <a:tc gridSpan="4">
                      <a:txBody>
                        <a:bodyPr/>
                        <a:lstStyle/>
                        <a:p>
                          <a:endParaRPr lang="zh-CN"/>
                        </a:p>
                      </a:txBody>
                      <a:tcPr marL="68580" marR="68580" marT="0" marB="0">
                        <a:blipFill>
                          <a:blip r:embed="rId5"/>
                          <a:stretch>
                            <a:fillRect l="-69691" t="-517778" r="-907" b="-411111"/>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13064994"/>
                      </a:ext>
                    </a:extLst>
                  </a:tr>
                  <a:tr h="278130">
                    <a:tc>
                      <a:txBody>
                        <a:bodyPr/>
                        <a:lstStyle/>
                        <a:p>
                          <a:endParaRPr lang="zh-CN" sz="1050" kern="100">
                            <a:effectLst/>
                            <a:latin typeface="Calibri" panose="020F0502020204030204" pitchFamily="34" charset="0"/>
                            <a:cs typeface="Times New Roman" panose="02020603050405020304" pitchFamily="18" charset="0"/>
                          </a:endParaRPr>
                        </a:p>
                      </a:txBody>
                      <a:tcPr marL="68580" marR="68580" marT="0" marB="0"/>
                    </a:tc>
                    <a:tc>
                      <a:txBody>
                        <a:bodyPr/>
                        <a:lstStyle/>
                        <a:p>
                          <a:pPr algn="l">
                            <a:lnSpc>
                              <a:spcPct val="120000"/>
                            </a:lnSpc>
                          </a:pPr>
                          <a:r>
                            <a:rPr lang="en-US" sz="1100" kern="0">
                              <a:effectLst/>
                            </a:rPr>
                            <a:t>Mean</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100" kern="0">
                              <a:effectLst/>
                            </a:rPr>
                            <a:t>Q3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3424227"/>
                      </a:ext>
                    </a:extLst>
                  </a:tr>
                  <a:tr h="278130">
                    <a:tc>
                      <a:txBody>
                        <a:bodyPr/>
                        <a:lstStyle/>
                        <a:p>
                          <a:pPr algn="l">
                            <a:lnSpc>
                              <a:spcPct val="120000"/>
                            </a:lnSpc>
                          </a:pPr>
                          <a:r>
                            <a:rPr lang="zh-CN" sz="1100" kern="0">
                              <a:effectLst/>
                            </a:rPr>
                            <a:t>单编码解码结构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6.43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2.16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5.54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12.23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8727650"/>
                      </a:ext>
                    </a:extLst>
                  </a:tr>
                  <a:tr h="278130">
                    <a:tc>
                      <a:txBody>
                        <a:bodyPr/>
                        <a:lstStyle/>
                        <a:p>
                          <a:pPr algn="l">
                            <a:lnSpc>
                              <a:spcPct val="120000"/>
                            </a:lnSpc>
                          </a:pPr>
                          <a:r>
                            <a:rPr lang="zh-CN" sz="1100" kern="0">
                              <a:effectLst/>
                            </a:rPr>
                            <a:t>双编码解码结构</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6.18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2.09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5.33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11.76</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4903877"/>
                      </a:ext>
                    </a:extLst>
                  </a:tr>
                  <a:tr h="278130">
                    <a:tc>
                      <a:txBody>
                        <a:bodyPr/>
                        <a:lstStyle/>
                        <a:p>
                          <a:pPr algn="l">
                            <a:lnSpc>
                              <a:spcPct val="120000"/>
                            </a:lnSpc>
                          </a:pPr>
                          <a:r>
                            <a:rPr lang="zh-CN" sz="1100" kern="0">
                              <a:effectLst/>
                            </a:rPr>
                            <a:t>单编码解码结构</a:t>
                          </a:r>
                          <a:r>
                            <a:rPr lang="en-US" sz="1100" kern="0">
                              <a:effectLst/>
                            </a:rPr>
                            <a:t>+</a:t>
                          </a:r>
                          <a:r>
                            <a:rPr lang="zh-CN" sz="1100" kern="0">
                              <a:effectLst/>
                            </a:rPr>
                            <a:t>加权矩阵</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6.72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2.2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a:effectLst/>
                            </a:rPr>
                            <a:t>5.78</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100" kern="0" dirty="0">
                              <a:effectLst/>
                            </a:rPr>
                            <a:t>12.86</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9647961"/>
                      </a:ext>
                    </a:extLst>
                  </a:tr>
                </a:tbl>
              </a:graphicData>
            </a:graphic>
          </p:graphicFrame>
        </mc:Fallback>
      </mc:AlternateContent>
      <p:sp>
        <p:nvSpPr>
          <p:cNvPr id="14" name="TextBox 18">
            <a:extLst>
              <a:ext uri="{FF2B5EF4-FFF2-40B4-BE49-F238E27FC236}">
                <a16:creationId xmlns:a16="http://schemas.microsoft.com/office/drawing/2014/main" id="{C5CEAE47-AF14-4D0A-B2D1-5E041C536B56}"/>
              </a:ext>
            </a:extLst>
          </p:cNvPr>
          <p:cNvSpPr txBox="1"/>
          <p:nvPr/>
        </p:nvSpPr>
        <p:spPr>
          <a:xfrm>
            <a:off x="470725" y="375794"/>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实验结果</a:t>
            </a:r>
          </a:p>
        </p:txBody>
      </p:sp>
      <p:sp>
        <p:nvSpPr>
          <p:cNvPr id="16" name="TextBox 19">
            <a:extLst>
              <a:ext uri="{FF2B5EF4-FFF2-40B4-BE49-F238E27FC236}">
                <a16:creationId xmlns:a16="http://schemas.microsoft.com/office/drawing/2014/main" id="{43DB4F78-2D13-431C-A9C4-0153EB6870F7}"/>
              </a:ext>
            </a:extLst>
          </p:cNvPr>
          <p:cNvSpPr txBox="1"/>
          <p:nvPr/>
        </p:nvSpPr>
        <p:spPr>
          <a:xfrm>
            <a:off x="2049807" y="445104"/>
            <a:ext cx="3383619"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The experimental results</a:t>
            </a:r>
            <a:endParaRPr lang="zh-CN" altLang="en-US" sz="2133" dirty="0">
              <a:solidFill>
                <a:schemeClr val="tx1">
                  <a:lumMod val="65000"/>
                  <a:lumOff val="35000"/>
                </a:schemeClr>
              </a:solidFill>
              <a:latin typeface="+mj-ea"/>
              <a:ea typeface="+mj-ea"/>
            </a:endParaRPr>
          </a:p>
        </p:txBody>
      </p:sp>
      <p:cxnSp>
        <p:nvCxnSpPr>
          <p:cNvPr id="18" name="直接连接符 17">
            <a:extLst>
              <a:ext uri="{FF2B5EF4-FFF2-40B4-BE49-F238E27FC236}">
                <a16:creationId xmlns:a16="http://schemas.microsoft.com/office/drawing/2014/main" id="{BAFCABB0-66CB-4E0C-8EA5-904123D7DE2B}"/>
              </a:ext>
            </a:extLst>
          </p:cNvPr>
          <p:cNvCxnSpPr/>
          <p:nvPr/>
        </p:nvCxnSpPr>
        <p:spPr>
          <a:xfrm>
            <a:off x="2049806" y="498405"/>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3">
            <a:extLst>
              <a:ext uri="{FF2B5EF4-FFF2-40B4-BE49-F238E27FC236}">
                <a16:creationId xmlns:a16="http://schemas.microsoft.com/office/drawing/2014/main" id="{AD51A96F-7B8C-4E0E-9AFE-2603E254BDBA}"/>
              </a:ext>
            </a:extLst>
          </p:cNvPr>
          <p:cNvSpPr txBox="1"/>
          <p:nvPr/>
        </p:nvSpPr>
        <p:spPr>
          <a:xfrm>
            <a:off x="4355070" y="5348262"/>
            <a:ext cx="3481860" cy="584775"/>
          </a:xfrm>
          <a:prstGeom prst="rect">
            <a:avLst/>
          </a:prstGeom>
          <a:noFill/>
        </p:spPr>
        <p:txBody>
          <a:bodyPr wrap="square" rtlCol="0">
            <a:spAutoFit/>
          </a:bodyPr>
          <a:lstStyle/>
          <a:p>
            <a:r>
              <a:rPr lang="zh-CN" altLang="en-US" sz="3200" b="1" dirty="0">
                <a:solidFill>
                  <a:srgbClr val="0070C0"/>
                </a:solidFill>
              </a:rPr>
              <a:t>其他网络结构测试</a:t>
            </a:r>
          </a:p>
        </p:txBody>
      </p:sp>
    </p:spTree>
    <p:custDataLst>
      <p:tags r:id="rId1"/>
    </p:custDataLst>
    <p:extLst>
      <p:ext uri="{BB962C8B-B14F-4D97-AF65-F5344CB8AC3E}">
        <p14:creationId xmlns:p14="http://schemas.microsoft.com/office/powerpoint/2010/main" val="3614091040"/>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6384614" y="3699281"/>
            <a:ext cx="479322" cy="2061718"/>
          </a:xfrm>
          <a:prstGeom prst="rect">
            <a:avLst/>
          </a:prstGeom>
          <a:noFill/>
        </p:spPr>
        <p:txBody>
          <a:bodyPr wrap="square" rtlCol="0">
            <a:spAutoFit/>
          </a:bodyPr>
          <a:lstStyle/>
          <a:p>
            <a:r>
              <a:rPr lang="zh-CN" altLang="en-US" sz="2133" b="1" dirty="0">
                <a:solidFill>
                  <a:schemeClr val="accent2">
                    <a:lumMod val="75000"/>
                  </a:schemeClr>
                </a:solidFill>
              </a:rPr>
              <a:t>单光源</a:t>
            </a:r>
            <a:endParaRPr lang="en-US" altLang="zh-CN" sz="2133" b="1" dirty="0">
              <a:solidFill>
                <a:schemeClr val="accent2">
                  <a:lumMod val="75000"/>
                </a:schemeClr>
              </a:solidFill>
            </a:endParaRPr>
          </a:p>
          <a:p>
            <a:r>
              <a:rPr lang="zh-CN" altLang="en-US" sz="2133" b="1" dirty="0">
                <a:solidFill>
                  <a:schemeClr val="accent2">
                    <a:lumMod val="75000"/>
                  </a:schemeClr>
                </a:solidFill>
              </a:rPr>
              <a:t>数据集</a:t>
            </a:r>
          </a:p>
        </p:txBody>
      </p:sp>
      <p:sp>
        <p:nvSpPr>
          <p:cNvPr id="14" name="TextBox 18">
            <a:extLst>
              <a:ext uri="{FF2B5EF4-FFF2-40B4-BE49-F238E27FC236}">
                <a16:creationId xmlns:a16="http://schemas.microsoft.com/office/drawing/2014/main" id="{C5CEAE47-AF14-4D0A-B2D1-5E041C536B56}"/>
              </a:ext>
            </a:extLst>
          </p:cNvPr>
          <p:cNvSpPr txBox="1"/>
          <p:nvPr/>
        </p:nvSpPr>
        <p:spPr>
          <a:xfrm>
            <a:off x="470725" y="375794"/>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实验结果</a:t>
            </a:r>
          </a:p>
        </p:txBody>
      </p:sp>
      <p:sp>
        <p:nvSpPr>
          <p:cNvPr id="16" name="TextBox 19">
            <a:extLst>
              <a:ext uri="{FF2B5EF4-FFF2-40B4-BE49-F238E27FC236}">
                <a16:creationId xmlns:a16="http://schemas.microsoft.com/office/drawing/2014/main" id="{43DB4F78-2D13-431C-A9C4-0153EB6870F7}"/>
              </a:ext>
            </a:extLst>
          </p:cNvPr>
          <p:cNvSpPr txBox="1"/>
          <p:nvPr/>
        </p:nvSpPr>
        <p:spPr>
          <a:xfrm>
            <a:off x="2049807" y="445104"/>
            <a:ext cx="3383619"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The experimental results</a:t>
            </a:r>
            <a:endParaRPr lang="zh-CN" altLang="en-US" sz="2133" dirty="0">
              <a:solidFill>
                <a:schemeClr val="tx1">
                  <a:lumMod val="65000"/>
                  <a:lumOff val="35000"/>
                </a:schemeClr>
              </a:solidFill>
              <a:latin typeface="+mj-ea"/>
              <a:ea typeface="+mj-ea"/>
            </a:endParaRPr>
          </a:p>
        </p:txBody>
      </p:sp>
      <p:cxnSp>
        <p:nvCxnSpPr>
          <p:cNvPr id="18" name="直接连接符 17">
            <a:extLst>
              <a:ext uri="{FF2B5EF4-FFF2-40B4-BE49-F238E27FC236}">
                <a16:creationId xmlns:a16="http://schemas.microsoft.com/office/drawing/2014/main" id="{BAFCABB0-66CB-4E0C-8EA5-904123D7DE2B}"/>
              </a:ext>
            </a:extLst>
          </p:cNvPr>
          <p:cNvCxnSpPr/>
          <p:nvPr/>
        </p:nvCxnSpPr>
        <p:spPr>
          <a:xfrm>
            <a:off x="2049806" y="498405"/>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3">
            <a:extLst>
              <a:ext uri="{FF2B5EF4-FFF2-40B4-BE49-F238E27FC236}">
                <a16:creationId xmlns:a16="http://schemas.microsoft.com/office/drawing/2014/main" id="{AD51A96F-7B8C-4E0E-9AFE-2603E254BDBA}"/>
              </a:ext>
            </a:extLst>
          </p:cNvPr>
          <p:cNvSpPr txBox="1"/>
          <p:nvPr/>
        </p:nvSpPr>
        <p:spPr>
          <a:xfrm>
            <a:off x="8443433" y="1589938"/>
            <a:ext cx="1731924" cy="402230"/>
          </a:xfrm>
          <a:prstGeom prst="rect">
            <a:avLst/>
          </a:prstGeom>
          <a:noFill/>
        </p:spPr>
        <p:txBody>
          <a:bodyPr wrap="square" rtlCol="0">
            <a:spAutoFit/>
          </a:bodyPr>
          <a:lstStyle/>
          <a:p>
            <a:r>
              <a:rPr lang="zh-CN" altLang="en-US" sz="2000" b="1" dirty="0">
                <a:solidFill>
                  <a:schemeClr val="accent2">
                    <a:lumMod val="75000"/>
                  </a:schemeClr>
                </a:solidFill>
              </a:rPr>
              <a:t>多光源数据集</a:t>
            </a:r>
          </a:p>
        </p:txBody>
      </p:sp>
      <p:graphicFrame>
        <p:nvGraphicFramePr>
          <p:cNvPr id="3" name="表格 2">
            <a:extLst>
              <a:ext uri="{FF2B5EF4-FFF2-40B4-BE49-F238E27FC236}">
                <a16:creationId xmlns:a16="http://schemas.microsoft.com/office/drawing/2014/main" id="{72254EE4-3C6F-4AB8-9625-E18F1D2D1B7F}"/>
              </a:ext>
            </a:extLst>
          </p:cNvPr>
          <p:cNvGraphicFramePr>
            <a:graphicFrameLocks noGrp="1"/>
          </p:cNvGraphicFramePr>
          <p:nvPr>
            <p:extLst>
              <p:ext uri="{D42A27DB-BD31-4B8C-83A1-F6EECF244321}">
                <p14:modId xmlns:p14="http://schemas.microsoft.com/office/powerpoint/2010/main" val="745847395"/>
              </p:ext>
            </p:extLst>
          </p:nvPr>
        </p:nvGraphicFramePr>
        <p:xfrm>
          <a:off x="173076" y="1791053"/>
          <a:ext cx="6177839" cy="4942047"/>
        </p:xfrm>
        <a:graphic>
          <a:graphicData uri="http://schemas.openxmlformats.org/drawingml/2006/table">
            <a:tbl>
              <a:tblPr firstRow="1" firstCol="1" bandRow="1">
                <a:tableStyleId>{5C22544A-7EE6-4342-B048-85BDC9FD1C3A}</a:tableStyleId>
              </a:tblPr>
              <a:tblGrid>
                <a:gridCol w="1300335">
                  <a:extLst>
                    <a:ext uri="{9D8B030D-6E8A-4147-A177-3AD203B41FA5}">
                      <a16:colId xmlns:a16="http://schemas.microsoft.com/office/drawing/2014/main" val="1272247896"/>
                    </a:ext>
                  </a:extLst>
                </a:gridCol>
                <a:gridCol w="567021">
                  <a:extLst>
                    <a:ext uri="{9D8B030D-6E8A-4147-A177-3AD203B41FA5}">
                      <a16:colId xmlns:a16="http://schemas.microsoft.com/office/drawing/2014/main" val="540432075"/>
                    </a:ext>
                  </a:extLst>
                </a:gridCol>
                <a:gridCol w="621410">
                  <a:extLst>
                    <a:ext uri="{9D8B030D-6E8A-4147-A177-3AD203B41FA5}">
                      <a16:colId xmlns:a16="http://schemas.microsoft.com/office/drawing/2014/main" val="1615146266"/>
                    </a:ext>
                  </a:extLst>
                </a:gridCol>
                <a:gridCol w="621410">
                  <a:extLst>
                    <a:ext uri="{9D8B030D-6E8A-4147-A177-3AD203B41FA5}">
                      <a16:colId xmlns:a16="http://schemas.microsoft.com/office/drawing/2014/main" val="980702800"/>
                    </a:ext>
                  </a:extLst>
                </a:gridCol>
                <a:gridCol w="568271">
                  <a:extLst>
                    <a:ext uri="{9D8B030D-6E8A-4147-A177-3AD203B41FA5}">
                      <a16:colId xmlns:a16="http://schemas.microsoft.com/office/drawing/2014/main" val="4266343627"/>
                    </a:ext>
                  </a:extLst>
                </a:gridCol>
                <a:gridCol w="604530">
                  <a:extLst>
                    <a:ext uri="{9D8B030D-6E8A-4147-A177-3AD203B41FA5}">
                      <a16:colId xmlns:a16="http://schemas.microsoft.com/office/drawing/2014/main" val="3911447471"/>
                    </a:ext>
                  </a:extLst>
                </a:gridCol>
                <a:gridCol w="604530">
                  <a:extLst>
                    <a:ext uri="{9D8B030D-6E8A-4147-A177-3AD203B41FA5}">
                      <a16:colId xmlns:a16="http://schemas.microsoft.com/office/drawing/2014/main" val="3189043468"/>
                    </a:ext>
                  </a:extLst>
                </a:gridCol>
                <a:gridCol w="645166">
                  <a:extLst>
                    <a:ext uri="{9D8B030D-6E8A-4147-A177-3AD203B41FA5}">
                      <a16:colId xmlns:a16="http://schemas.microsoft.com/office/drawing/2014/main" val="3367551016"/>
                    </a:ext>
                  </a:extLst>
                </a:gridCol>
                <a:gridCol w="645166">
                  <a:extLst>
                    <a:ext uri="{9D8B030D-6E8A-4147-A177-3AD203B41FA5}">
                      <a16:colId xmlns:a16="http://schemas.microsoft.com/office/drawing/2014/main" val="1641338227"/>
                    </a:ext>
                  </a:extLst>
                </a:gridCol>
              </a:tblGrid>
              <a:tr h="156159">
                <a:tc rowSpan="2">
                  <a:txBody>
                    <a:bodyPr/>
                    <a:lstStyle/>
                    <a:p>
                      <a:pPr algn="l">
                        <a:lnSpc>
                          <a:spcPct val="120000"/>
                        </a:lnSpc>
                      </a:pPr>
                      <a:r>
                        <a:rPr lang="en-US" sz="1000" kern="0" dirty="0">
                          <a:effectLst/>
                        </a:rPr>
                        <a:t> </a:t>
                      </a:r>
                      <a:endParaRPr lang="zh-CN" sz="1050" kern="100" dirty="0">
                        <a:effectLst/>
                      </a:endParaRPr>
                    </a:p>
                    <a:p>
                      <a:pPr algn="ctr">
                        <a:lnSpc>
                          <a:spcPct val="120000"/>
                        </a:lnSpc>
                      </a:pPr>
                      <a:r>
                        <a:rPr lang="zh-CN" sz="1000" kern="0" dirty="0">
                          <a:effectLst/>
                        </a:rPr>
                        <a:t>颜色恒常性方法</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20000"/>
                        </a:lnSpc>
                      </a:pPr>
                      <a:r>
                        <a:rPr lang="en-US" sz="1000" kern="0">
                          <a:effectLst/>
                        </a:rPr>
                        <a:t>MSE</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lnSpc>
                          <a:spcPct val="120000"/>
                        </a:lnSpc>
                      </a:pPr>
                      <a:r>
                        <a:rPr lang="zh-CN" sz="1000" kern="0">
                          <a:effectLst/>
                        </a:rPr>
                        <a:t>Δ</a:t>
                      </a:r>
                      <a:r>
                        <a:rPr lang="en-US" sz="1000" kern="0">
                          <a:effectLst/>
                        </a:rPr>
                        <a:t>E 2000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93114556"/>
                  </a:ext>
                </a:extLst>
              </a:tr>
              <a:tr h="170678">
                <a:tc vMerge="1">
                  <a:txBody>
                    <a:bodyPr/>
                    <a:lstStyle/>
                    <a:p>
                      <a:endParaRPr lang="zh-CN" altLang="en-US"/>
                    </a:p>
                  </a:txBody>
                  <a:tcPr/>
                </a:tc>
                <a:tc>
                  <a:txBody>
                    <a:bodyPr/>
                    <a:lstStyle/>
                    <a:p>
                      <a:pPr algn="l">
                        <a:lnSpc>
                          <a:spcPct val="120000"/>
                        </a:lnSpc>
                      </a:pPr>
                      <a:r>
                        <a:rPr lang="en-US" sz="1000" kern="0">
                          <a:effectLst/>
                        </a:rPr>
                        <a:t>Mean</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dirty="0">
                          <a:effectLst/>
                        </a:rPr>
                        <a:t>Q1</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Q2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Q3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Mean</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Q1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Q2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Q3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1679574"/>
                  </a:ext>
                </a:extLst>
              </a:tr>
              <a:tr h="156159">
                <a:tc gridSpan="9">
                  <a:txBody>
                    <a:bodyPr/>
                    <a:lstStyle/>
                    <a:p>
                      <a:pPr algn="ctr">
                        <a:lnSpc>
                          <a:spcPct val="120000"/>
                        </a:lnSpc>
                      </a:pPr>
                      <a:r>
                        <a:rPr lang="en-US" sz="1000" kern="0">
                          <a:effectLst/>
                        </a:rPr>
                        <a:t>Set 1</a:t>
                      </a:r>
                      <a:r>
                        <a:rPr lang="zh-CN" sz="1000" kern="0">
                          <a:effectLst/>
                        </a:rPr>
                        <a:t>测试分区</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72797763"/>
                  </a:ext>
                </a:extLst>
              </a:tr>
              <a:tr h="275524">
                <a:tc>
                  <a:txBody>
                    <a:bodyPr/>
                    <a:lstStyle/>
                    <a:p>
                      <a:pPr algn="l">
                        <a:lnSpc>
                          <a:spcPct val="120000"/>
                        </a:lnSpc>
                      </a:pPr>
                      <a:r>
                        <a:rPr lang="en-US" sz="1000" kern="0">
                          <a:effectLst/>
                        </a:rPr>
                        <a:t>FC4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231.68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62.60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104.89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455.36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12.30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dirty="0">
                          <a:effectLst/>
                        </a:rPr>
                        <a:t>7.73</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11.89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19.53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0004402"/>
                  </a:ext>
                </a:extLst>
              </a:tr>
              <a:tr h="275524">
                <a:tc>
                  <a:txBody>
                    <a:bodyPr/>
                    <a:lstStyle/>
                    <a:p>
                      <a:pPr algn="l">
                        <a:lnSpc>
                          <a:spcPct val="120000"/>
                        </a:lnSpc>
                      </a:pPr>
                      <a:r>
                        <a:rPr lang="en-US" sz="1000" kern="0">
                          <a:effectLst/>
                        </a:rPr>
                        <a:t>Quasi-U CC</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163.64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31.82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92.91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425.16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11.36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4.06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9.91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15.25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1713439"/>
                  </a:ext>
                </a:extLst>
              </a:tr>
              <a:tr h="275524">
                <a:tc>
                  <a:txBody>
                    <a:bodyPr/>
                    <a:lstStyle/>
                    <a:p>
                      <a:pPr algn="l">
                        <a:lnSpc>
                          <a:spcPct val="120000"/>
                        </a:lnSpc>
                      </a:pPr>
                      <a:r>
                        <a:rPr lang="en-US" sz="1000" kern="0">
                          <a:effectLst/>
                        </a:rPr>
                        <a:t>KNN-WB</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125.15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20.34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58.65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339.16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6.87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2.24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3.34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9.92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1453284"/>
                  </a:ext>
                </a:extLst>
              </a:tr>
              <a:tr h="275524">
                <a:tc>
                  <a:txBody>
                    <a:bodyPr/>
                    <a:lstStyle/>
                    <a:p>
                      <a:pPr algn="l">
                        <a:lnSpc>
                          <a:spcPct val="120000"/>
                        </a:lnSpc>
                      </a:pPr>
                      <a:r>
                        <a:rPr lang="en-US" sz="1000" kern="0">
                          <a:effectLst/>
                        </a:rPr>
                        <a:t>DWB</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125.07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21.93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68.42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342.01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4.26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6.41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10.58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8563278"/>
                  </a:ext>
                </a:extLst>
              </a:tr>
              <a:tr h="275524">
                <a:tc>
                  <a:txBody>
                    <a:bodyPr/>
                    <a:lstStyle/>
                    <a:p>
                      <a:pPr algn="l">
                        <a:lnSpc>
                          <a:spcPct val="120000"/>
                        </a:lnSpc>
                      </a:pPr>
                      <a:r>
                        <a:rPr lang="zh-CN" sz="1000" kern="0">
                          <a:effectLst/>
                        </a:rPr>
                        <a:t>我们的方法</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dirty="0">
                          <a:effectLst/>
                        </a:rPr>
                        <a:t>123.45</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12.91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65.02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339.44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dirty="0">
                          <a:effectLst/>
                        </a:rPr>
                        <a:t>6.18</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2.09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5.33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11.76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0531372"/>
                  </a:ext>
                </a:extLst>
              </a:tr>
              <a:tr h="156159">
                <a:tc gridSpan="9">
                  <a:txBody>
                    <a:bodyPr/>
                    <a:lstStyle/>
                    <a:p>
                      <a:pPr algn="ctr">
                        <a:lnSpc>
                          <a:spcPct val="120000"/>
                        </a:lnSpc>
                      </a:pPr>
                      <a:r>
                        <a:rPr lang="en-US" sz="1000" kern="0" dirty="0">
                          <a:effectLst/>
                        </a:rPr>
                        <a:t>Cube+</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7655155"/>
                  </a:ext>
                </a:extLst>
              </a:tr>
              <a:tr h="275524">
                <a:tc>
                  <a:txBody>
                    <a:bodyPr/>
                    <a:lstStyle/>
                    <a:p>
                      <a:pPr algn="l">
                        <a:lnSpc>
                          <a:spcPct val="120000"/>
                        </a:lnSpc>
                      </a:pPr>
                      <a:r>
                        <a:rPr lang="en-US" sz="1000" kern="0">
                          <a:effectLst/>
                        </a:rPr>
                        <a:t>FC4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371.90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79.15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213.41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467.33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10.38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6.60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9.76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13.26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9798427"/>
                  </a:ext>
                </a:extLst>
              </a:tr>
              <a:tr h="275524">
                <a:tc>
                  <a:txBody>
                    <a:bodyPr/>
                    <a:lstStyle/>
                    <a:p>
                      <a:pPr algn="l">
                        <a:lnSpc>
                          <a:spcPct val="120000"/>
                        </a:lnSpc>
                      </a:pPr>
                      <a:r>
                        <a:rPr lang="en-US" sz="1000" kern="0">
                          <a:effectLst/>
                        </a:rPr>
                        <a:t>Quasi-U CC</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292.18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15.57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55.41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261.58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7.25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2.89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5.21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10.37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24412833"/>
                  </a:ext>
                </a:extLst>
              </a:tr>
              <a:tr h="275524">
                <a:tc>
                  <a:txBody>
                    <a:bodyPr/>
                    <a:lstStyle/>
                    <a:p>
                      <a:pPr algn="l">
                        <a:lnSpc>
                          <a:spcPct val="120000"/>
                        </a:lnSpc>
                      </a:pPr>
                      <a:r>
                        <a:rPr lang="en-US" sz="1000" kern="0">
                          <a:effectLst/>
                        </a:rPr>
                        <a:t>KNN-WB</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194.98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27.43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57.08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118.21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5.68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3.22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4.61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6.70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2382439"/>
                  </a:ext>
                </a:extLst>
              </a:tr>
              <a:tr h="252882">
                <a:tc>
                  <a:txBody>
                    <a:bodyPr/>
                    <a:lstStyle/>
                    <a:p>
                      <a:pPr algn="l">
                        <a:lnSpc>
                          <a:spcPct val="120000"/>
                        </a:lnSpc>
                      </a:pPr>
                      <a:r>
                        <a:rPr lang="en-US" sz="1000" kern="0">
                          <a:effectLst/>
                        </a:rPr>
                        <a:t>DWB</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80.46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15.43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33.88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74.42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4.59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2.68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3.81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5.53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4377743"/>
                  </a:ext>
                </a:extLst>
              </a:tr>
              <a:tr h="255181">
                <a:tc>
                  <a:txBody>
                    <a:bodyPr/>
                    <a:lstStyle/>
                    <a:p>
                      <a:pPr algn="l">
                        <a:lnSpc>
                          <a:spcPct val="120000"/>
                        </a:lnSpc>
                      </a:pPr>
                      <a:r>
                        <a:rPr lang="zh-CN" sz="1000" kern="0">
                          <a:effectLst/>
                        </a:rPr>
                        <a:t>我们的方法</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76.70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12.54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33.18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75.62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3.79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2.08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4.71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11518167"/>
                  </a:ext>
                </a:extLst>
              </a:tr>
              <a:tr h="156159">
                <a:tc gridSpan="9">
                  <a:txBody>
                    <a:bodyPr/>
                    <a:lstStyle/>
                    <a:p>
                      <a:pPr algn="ctr">
                        <a:lnSpc>
                          <a:spcPct val="120000"/>
                        </a:lnSpc>
                      </a:pPr>
                      <a:r>
                        <a:rPr lang="en-US" sz="1000" kern="0">
                          <a:effectLst/>
                        </a:rPr>
                        <a:t>Set 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3669582"/>
                  </a:ext>
                </a:extLst>
              </a:tr>
              <a:tr h="275524">
                <a:tc>
                  <a:txBody>
                    <a:bodyPr/>
                    <a:lstStyle/>
                    <a:p>
                      <a:pPr algn="l">
                        <a:lnSpc>
                          <a:spcPct val="120000"/>
                        </a:lnSpc>
                      </a:pPr>
                      <a:r>
                        <a:rPr lang="en-US" sz="1000" kern="0">
                          <a:effectLst/>
                        </a:rPr>
                        <a:t>FC4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505.30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142.46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307.77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635.35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dirty="0">
                          <a:effectLst/>
                        </a:rPr>
                        <a:t>10.82</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7.39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10.64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13.77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3502334"/>
                  </a:ext>
                </a:extLst>
              </a:tr>
              <a:tr h="275524">
                <a:tc>
                  <a:txBody>
                    <a:bodyPr/>
                    <a:lstStyle/>
                    <a:p>
                      <a:pPr algn="l">
                        <a:lnSpc>
                          <a:spcPct val="120000"/>
                        </a:lnSpc>
                      </a:pPr>
                      <a:r>
                        <a:rPr lang="en-US" sz="1000" kern="0">
                          <a:effectLst/>
                        </a:rPr>
                        <a:t>Quasi-U CC</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553.54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146.85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332.42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717.61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10.66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10.52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13.94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5046590"/>
                  </a:ext>
                </a:extLst>
              </a:tr>
              <a:tr h="275524">
                <a:tc>
                  <a:txBody>
                    <a:bodyPr/>
                    <a:lstStyle/>
                    <a:p>
                      <a:pPr algn="l">
                        <a:lnSpc>
                          <a:spcPct val="120000"/>
                        </a:lnSpc>
                      </a:pPr>
                      <a:r>
                        <a:rPr lang="en-US" sz="1000" kern="0">
                          <a:effectLst/>
                        </a:rPr>
                        <a:t>KNN-WB</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171.09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37.04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87.04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190.88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5.60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3.43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4.90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7.06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8813435"/>
                  </a:ext>
                </a:extLst>
              </a:tr>
              <a:tr h="275524">
                <a:tc>
                  <a:txBody>
                    <a:bodyPr/>
                    <a:lstStyle/>
                    <a:p>
                      <a:pPr algn="l">
                        <a:lnSpc>
                          <a:spcPct val="120000"/>
                        </a:lnSpc>
                      </a:pPr>
                      <a:r>
                        <a:rPr lang="en-US" sz="1000" kern="0">
                          <a:effectLst/>
                        </a:rPr>
                        <a:t>DWB</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124.97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30.13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76.32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154.44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4.90</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3.13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4.35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6.08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9412461"/>
                  </a:ext>
                </a:extLst>
              </a:tr>
              <a:tr h="275524">
                <a:tc>
                  <a:txBody>
                    <a:bodyPr/>
                    <a:lstStyle/>
                    <a:p>
                      <a:pPr algn="l">
                        <a:lnSpc>
                          <a:spcPct val="120000"/>
                        </a:lnSpc>
                      </a:pPr>
                      <a:r>
                        <a:rPr lang="zh-CN" sz="1000" kern="0">
                          <a:effectLst/>
                        </a:rPr>
                        <a:t>我们的方法</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124.98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31.51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77.52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156.97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4.98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3.45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a:effectLst/>
                        </a:rPr>
                        <a:t>4.54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20000"/>
                        </a:lnSpc>
                      </a:pPr>
                      <a:r>
                        <a:rPr lang="en-US" sz="1000" kern="0" dirty="0">
                          <a:effectLst/>
                        </a:rPr>
                        <a:t>6.00</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6863507"/>
                  </a:ext>
                </a:extLst>
              </a:tr>
            </a:tbl>
          </a:graphicData>
        </a:graphic>
      </p:graphicFrame>
      <p:graphicFrame>
        <p:nvGraphicFramePr>
          <p:cNvPr id="5" name="表格 4">
            <a:extLst>
              <a:ext uri="{FF2B5EF4-FFF2-40B4-BE49-F238E27FC236}">
                <a16:creationId xmlns:a16="http://schemas.microsoft.com/office/drawing/2014/main" id="{3BC7F39A-1D9C-40FE-92DB-C4C94F70B4E9}"/>
              </a:ext>
            </a:extLst>
          </p:cNvPr>
          <p:cNvGraphicFramePr>
            <a:graphicFrameLocks noGrp="1"/>
          </p:cNvGraphicFramePr>
          <p:nvPr>
            <p:extLst>
              <p:ext uri="{D42A27DB-BD31-4B8C-83A1-F6EECF244321}">
                <p14:modId xmlns:p14="http://schemas.microsoft.com/office/powerpoint/2010/main" val="3354264667"/>
              </p:ext>
            </p:extLst>
          </p:nvPr>
        </p:nvGraphicFramePr>
        <p:xfrm>
          <a:off x="5770260" y="298317"/>
          <a:ext cx="6326370" cy="1269816"/>
        </p:xfrm>
        <a:graphic>
          <a:graphicData uri="http://schemas.openxmlformats.org/drawingml/2006/table">
            <a:tbl>
              <a:tblPr firstRow="1" firstCol="1" bandRow="1">
                <a:tableStyleId>{5C22544A-7EE6-4342-B048-85BDC9FD1C3A}</a:tableStyleId>
              </a:tblPr>
              <a:tblGrid>
                <a:gridCol w="836530">
                  <a:extLst>
                    <a:ext uri="{9D8B030D-6E8A-4147-A177-3AD203B41FA5}">
                      <a16:colId xmlns:a16="http://schemas.microsoft.com/office/drawing/2014/main" val="4121699096"/>
                    </a:ext>
                  </a:extLst>
                </a:gridCol>
                <a:gridCol w="684661">
                  <a:extLst>
                    <a:ext uri="{9D8B030D-6E8A-4147-A177-3AD203B41FA5}">
                      <a16:colId xmlns:a16="http://schemas.microsoft.com/office/drawing/2014/main" val="736708517"/>
                    </a:ext>
                  </a:extLst>
                </a:gridCol>
                <a:gridCol w="824606">
                  <a:extLst>
                    <a:ext uri="{9D8B030D-6E8A-4147-A177-3AD203B41FA5}">
                      <a16:colId xmlns:a16="http://schemas.microsoft.com/office/drawing/2014/main" val="530535615"/>
                    </a:ext>
                  </a:extLst>
                </a:gridCol>
                <a:gridCol w="824606">
                  <a:extLst>
                    <a:ext uri="{9D8B030D-6E8A-4147-A177-3AD203B41FA5}">
                      <a16:colId xmlns:a16="http://schemas.microsoft.com/office/drawing/2014/main" val="1723571678"/>
                    </a:ext>
                  </a:extLst>
                </a:gridCol>
                <a:gridCol w="661441">
                  <a:extLst>
                    <a:ext uri="{9D8B030D-6E8A-4147-A177-3AD203B41FA5}">
                      <a16:colId xmlns:a16="http://schemas.microsoft.com/office/drawing/2014/main" val="4236333455"/>
                    </a:ext>
                  </a:extLst>
                </a:gridCol>
                <a:gridCol w="661441">
                  <a:extLst>
                    <a:ext uri="{9D8B030D-6E8A-4147-A177-3AD203B41FA5}">
                      <a16:colId xmlns:a16="http://schemas.microsoft.com/office/drawing/2014/main" val="269662216"/>
                    </a:ext>
                  </a:extLst>
                </a:gridCol>
                <a:gridCol w="584253">
                  <a:extLst>
                    <a:ext uri="{9D8B030D-6E8A-4147-A177-3AD203B41FA5}">
                      <a16:colId xmlns:a16="http://schemas.microsoft.com/office/drawing/2014/main" val="3027090046"/>
                    </a:ext>
                  </a:extLst>
                </a:gridCol>
                <a:gridCol w="624416">
                  <a:extLst>
                    <a:ext uri="{9D8B030D-6E8A-4147-A177-3AD203B41FA5}">
                      <a16:colId xmlns:a16="http://schemas.microsoft.com/office/drawing/2014/main" val="3868538789"/>
                    </a:ext>
                  </a:extLst>
                </a:gridCol>
                <a:gridCol w="624416">
                  <a:extLst>
                    <a:ext uri="{9D8B030D-6E8A-4147-A177-3AD203B41FA5}">
                      <a16:colId xmlns:a16="http://schemas.microsoft.com/office/drawing/2014/main" val="3038316597"/>
                    </a:ext>
                  </a:extLst>
                </a:gridCol>
              </a:tblGrid>
              <a:tr h="202216">
                <a:tc rowSpan="2">
                  <a:txBody>
                    <a:bodyPr/>
                    <a:lstStyle/>
                    <a:p>
                      <a:pPr algn="just">
                        <a:lnSpc>
                          <a:spcPct val="120000"/>
                        </a:lnSpc>
                      </a:pPr>
                      <a:r>
                        <a:rPr lang="en-US" sz="1050" kern="0" dirty="0">
                          <a:effectLst/>
                        </a:rPr>
                        <a:t>Mixed Scenes</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20000"/>
                        </a:lnSpc>
                      </a:pPr>
                      <a:r>
                        <a:rPr lang="en-US" sz="900" kern="0" dirty="0">
                          <a:effectLst/>
                        </a:rPr>
                        <a:t>MSE</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a:lnSpc>
                          <a:spcPct val="120000"/>
                        </a:lnSpc>
                      </a:pPr>
                      <a:r>
                        <a:rPr lang="zh-CN" sz="1050" kern="0">
                          <a:effectLst/>
                        </a:rPr>
                        <a:t>Δ</a:t>
                      </a:r>
                      <a:r>
                        <a:rPr lang="en-US" sz="1050" kern="0">
                          <a:effectLst/>
                        </a:rPr>
                        <a:t>E 2000</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40722944"/>
                  </a:ext>
                </a:extLst>
              </a:tr>
              <a:tr h="221056">
                <a:tc vMerge="1">
                  <a:txBody>
                    <a:bodyPr/>
                    <a:lstStyle/>
                    <a:p>
                      <a:endParaRPr lang="zh-CN" altLang="en-US"/>
                    </a:p>
                  </a:txBody>
                  <a:tcPr/>
                </a:tc>
                <a:tc>
                  <a:txBody>
                    <a:bodyPr/>
                    <a:lstStyle/>
                    <a:p>
                      <a:pPr algn="r">
                        <a:lnSpc>
                          <a:spcPct val="120000"/>
                        </a:lnSpc>
                      </a:pPr>
                      <a:r>
                        <a:rPr lang="en-US" sz="1050" kern="0">
                          <a:effectLst/>
                        </a:rPr>
                        <a:t>Mean</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Q1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Q2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Q3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Mean</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Q1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Q2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Q3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8458042"/>
                  </a:ext>
                </a:extLst>
              </a:tr>
              <a:tr h="423272">
                <a:tc>
                  <a:txBody>
                    <a:bodyPr/>
                    <a:lstStyle/>
                    <a:p>
                      <a:pPr algn="just">
                        <a:lnSpc>
                          <a:spcPct val="120000"/>
                        </a:lnSpc>
                      </a:pPr>
                      <a:r>
                        <a:rPr lang="en-US" sz="1050" kern="0" dirty="0">
                          <a:effectLst/>
                        </a:rPr>
                        <a:t>DWB</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dirty="0">
                          <a:effectLst/>
                        </a:rPr>
                        <a:t>839.23</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670.25</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849.26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1028.91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10.66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9.48</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10.68</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11.94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1853235"/>
                  </a:ext>
                </a:extLst>
              </a:tr>
              <a:tr h="423272">
                <a:tc>
                  <a:txBody>
                    <a:bodyPr/>
                    <a:lstStyle/>
                    <a:p>
                      <a:pPr algn="just">
                        <a:lnSpc>
                          <a:spcPct val="120000"/>
                        </a:lnSpc>
                      </a:pPr>
                      <a:r>
                        <a:rPr lang="zh-CN" sz="1050" kern="0">
                          <a:effectLst/>
                        </a:rPr>
                        <a:t>我们的方法</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751.67</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dirty="0">
                          <a:effectLst/>
                        </a:rPr>
                        <a:t>69.10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430.97</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dirty="0">
                          <a:effectLst/>
                        </a:rPr>
                        <a:t>2031.62</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dirty="0">
                          <a:effectLst/>
                        </a:rPr>
                        <a:t>10.87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6.68</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a:effectLst/>
                        </a:rPr>
                        <a:t>10.47</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r">
                        <a:lnSpc>
                          <a:spcPct val="120000"/>
                        </a:lnSpc>
                      </a:pPr>
                      <a:r>
                        <a:rPr lang="en-US" sz="1050" kern="0" dirty="0">
                          <a:effectLst/>
                        </a:rPr>
                        <a:t>19.18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8375576"/>
                  </a:ext>
                </a:extLst>
              </a:tr>
            </a:tbl>
          </a:graphicData>
        </a:graphic>
      </p:graphicFrame>
      <p:sp>
        <p:nvSpPr>
          <p:cNvPr id="13" name="TextBox 3">
            <a:extLst>
              <a:ext uri="{FF2B5EF4-FFF2-40B4-BE49-F238E27FC236}">
                <a16:creationId xmlns:a16="http://schemas.microsoft.com/office/drawing/2014/main" id="{526F6C8F-0155-48CF-9C6A-8FF13A2FF4BE}"/>
              </a:ext>
            </a:extLst>
          </p:cNvPr>
          <p:cNvSpPr txBox="1"/>
          <p:nvPr/>
        </p:nvSpPr>
        <p:spPr>
          <a:xfrm>
            <a:off x="7984683" y="4099607"/>
            <a:ext cx="2649423" cy="584775"/>
          </a:xfrm>
          <a:prstGeom prst="rect">
            <a:avLst/>
          </a:prstGeom>
          <a:noFill/>
        </p:spPr>
        <p:txBody>
          <a:bodyPr wrap="square" rtlCol="0">
            <a:spAutoFit/>
          </a:bodyPr>
          <a:lstStyle/>
          <a:p>
            <a:r>
              <a:rPr lang="zh-CN" altLang="en-US" sz="3200" b="1" dirty="0">
                <a:solidFill>
                  <a:srgbClr val="0070C0"/>
                </a:solidFill>
              </a:rPr>
              <a:t>算法对比分析</a:t>
            </a:r>
          </a:p>
        </p:txBody>
      </p:sp>
    </p:spTree>
    <p:custDataLst>
      <p:tags r:id="rId1"/>
    </p:custDataLst>
    <p:extLst>
      <p:ext uri="{BB962C8B-B14F-4D97-AF65-F5344CB8AC3E}">
        <p14:creationId xmlns:p14="http://schemas.microsoft.com/office/powerpoint/2010/main" val="503992838"/>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26555-D701-4861-A25B-D0BC4B5F7AAA}"/>
              </a:ext>
            </a:extLst>
          </p:cNvPr>
          <p:cNvSpPr txBox="1"/>
          <p:nvPr/>
        </p:nvSpPr>
        <p:spPr>
          <a:xfrm>
            <a:off x="0"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研究概述</a:t>
            </a:r>
          </a:p>
        </p:txBody>
      </p:sp>
      <p:sp>
        <p:nvSpPr>
          <p:cNvPr id="5" name="文本框 4">
            <a:extLst>
              <a:ext uri="{FF2B5EF4-FFF2-40B4-BE49-F238E27FC236}">
                <a16:creationId xmlns:a16="http://schemas.microsoft.com/office/drawing/2014/main" id="{D22A5D2D-71DB-4B92-8DCB-CE1AB47DA9D9}"/>
              </a:ext>
            </a:extLst>
          </p:cNvPr>
          <p:cNvSpPr txBox="1"/>
          <p:nvPr/>
        </p:nvSpPr>
        <p:spPr>
          <a:xfrm>
            <a:off x="2225783" y="112955"/>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相关工作与理论基础</a:t>
            </a:r>
          </a:p>
        </p:txBody>
      </p:sp>
      <p:sp>
        <p:nvSpPr>
          <p:cNvPr id="6" name="文本框 5">
            <a:extLst>
              <a:ext uri="{FF2B5EF4-FFF2-40B4-BE49-F238E27FC236}">
                <a16:creationId xmlns:a16="http://schemas.microsoft.com/office/drawing/2014/main" id="{91F2C3F6-6195-4FE7-BA3D-8A48F28417E5}"/>
              </a:ext>
            </a:extLst>
          </p:cNvPr>
          <p:cNvSpPr txBox="1"/>
          <p:nvPr/>
        </p:nvSpPr>
        <p:spPr>
          <a:xfrm>
            <a:off x="4942867" y="104400"/>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颜色恒常性算法的设计</a:t>
            </a:r>
          </a:p>
        </p:txBody>
      </p:sp>
      <p:sp>
        <p:nvSpPr>
          <p:cNvPr id="7" name="文本框 6">
            <a:extLst>
              <a:ext uri="{FF2B5EF4-FFF2-40B4-BE49-F238E27FC236}">
                <a16:creationId xmlns:a16="http://schemas.microsoft.com/office/drawing/2014/main" id="{8673E3DB-909C-4601-A8B9-A852104F0187}"/>
              </a:ext>
            </a:extLst>
          </p:cNvPr>
          <p:cNvSpPr txBox="1"/>
          <p:nvPr/>
        </p:nvSpPr>
        <p:spPr>
          <a:xfrm>
            <a:off x="7659951" y="103844"/>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颜色恒常性系统的实现</a:t>
            </a:r>
          </a:p>
        </p:txBody>
      </p:sp>
      <p:cxnSp>
        <p:nvCxnSpPr>
          <p:cNvPr id="9" name="直接连接符 8">
            <a:extLst>
              <a:ext uri="{FF2B5EF4-FFF2-40B4-BE49-F238E27FC236}">
                <a16:creationId xmlns:a16="http://schemas.microsoft.com/office/drawing/2014/main" id="{E364C9F5-2A39-4608-94F6-2A4517E960AB}"/>
              </a:ext>
            </a:extLst>
          </p:cNvPr>
          <p:cNvCxnSpPr/>
          <p:nvPr/>
        </p:nvCxnSpPr>
        <p:spPr>
          <a:xfrm>
            <a:off x="7948317" y="481255"/>
            <a:ext cx="1869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7AFF17-A899-4AE3-97F4-8D1AAC05361B}"/>
              </a:ext>
            </a:extLst>
          </p:cNvPr>
          <p:cNvSpPr txBox="1"/>
          <p:nvPr/>
        </p:nvSpPr>
        <p:spPr>
          <a:xfrm>
            <a:off x="2374534" y="3142524"/>
            <a:ext cx="7442924" cy="923330"/>
          </a:xfrm>
          <a:prstGeom prst="rect">
            <a:avLst/>
          </a:prstGeom>
        </p:spPr>
        <p:txBody>
          <a:bodyPr wrap="square">
            <a:spAutoFit/>
          </a:bodyPr>
          <a:lstStyle>
            <a:defPPr>
              <a:defRPr lang="zh-CN"/>
            </a:defPPr>
            <a:lvl1pPr lvl="0" algn="ctr">
              <a:defRPr sz="5400" b="1">
                <a:gradFill>
                  <a:gsLst>
                    <a:gs pos="0">
                      <a:srgbClr val="2B84FE"/>
                    </a:gs>
                    <a:gs pos="100000">
                      <a:srgbClr val="20B1F4"/>
                    </a:gs>
                  </a:gsLst>
                  <a:lin ang="5400000" scaled="1"/>
                </a:gradFill>
                <a:latin typeface="微软雅黑"/>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a:ea typeface="微软雅黑"/>
                <a:cs typeface="+mn-cs"/>
              </a:rPr>
              <a:t>颜色恒常性系统的实现</a:t>
            </a:r>
          </a:p>
        </p:txBody>
      </p:sp>
      <p:sp>
        <p:nvSpPr>
          <p:cNvPr id="11" name="Shape 285">
            <a:extLst>
              <a:ext uri="{FF2B5EF4-FFF2-40B4-BE49-F238E27FC236}">
                <a16:creationId xmlns:a16="http://schemas.microsoft.com/office/drawing/2014/main" id="{E3C09CDB-D155-4259-9CF2-FB7AC847D7CD}"/>
              </a:ext>
            </a:extLst>
          </p:cNvPr>
          <p:cNvSpPr txBox="1"/>
          <p:nvPr/>
        </p:nvSpPr>
        <p:spPr>
          <a:xfrm>
            <a:off x="2500776" y="4091336"/>
            <a:ext cx="7190439" cy="490933"/>
          </a:xfrm>
          <a:prstGeom prst="rect">
            <a:avLst/>
          </a:prstGeom>
          <a:noFill/>
          <a:ln>
            <a:noFill/>
          </a:ln>
        </p:spPr>
        <p:txBody>
          <a:bodyPr lIns="68560" tIns="34275" rIns="68560" bIns="34275" anchor="t" anchorCtr="0">
            <a:noAutofit/>
          </a:bodyPr>
          <a:lstStyle/>
          <a:p>
            <a:pPr lvl="0" algn="ctr">
              <a:lnSpc>
                <a:spcPct val="130000"/>
              </a:lnSpc>
              <a:defRPr/>
            </a:pPr>
            <a:r>
              <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rPr>
              <a:t>Realization of color constancy system</a:t>
            </a:r>
          </a:p>
        </p:txBody>
      </p:sp>
      <p:cxnSp>
        <p:nvCxnSpPr>
          <p:cNvPr id="13" name="直接连接符 12">
            <a:extLst>
              <a:ext uri="{FF2B5EF4-FFF2-40B4-BE49-F238E27FC236}">
                <a16:creationId xmlns:a16="http://schemas.microsoft.com/office/drawing/2014/main" id="{BE3753F1-258E-4BE9-B65D-FE507063CB50}"/>
              </a:ext>
            </a:extLst>
          </p:cNvPr>
          <p:cNvCxnSpPr>
            <a:cxnSpLocks/>
          </p:cNvCxnSpPr>
          <p:nvPr/>
        </p:nvCxnSpPr>
        <p:spPr>
          <a:xfrm>
            <a:off x="5489452" y="5046698"/>
            <a:ext cx="12130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E59CD2A-40C2-4DC8-9020-14C211B7AD0D}"/>
              </a:ext>
            </a:extLst>
          </p:cNvPr>
          <p:cNvSpPr txBox="1"/>
          <p:nvPr/>
        </p:nvSpPr>
        <p:spPr>
          <a:xfrm>
            <a:off x="7600751" y="99284"/>
            <a:ext cx="26146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latin typeface="微软雅黑" panose="020B0503020204020204" charset="-122"/>
                <a:ea typeface="微软雅黑" panose="020B0503020204020204" charset="-122"/>
                <a:sym typeface="+mn-ea"/>
              </a:rPr>
              <a:t>颜色恒常性系统的实现</a:t>
            </a:r>
            <a:endPar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endParaRPr>
          </a:p>
        </p:txBody>
      </p:sp>
      <p:sp>
        <p:nvSpPr>
          <p:cNvPr id="15" name="文本框 14">
            <a:extLst>
              <a:ext uri="{FF2B5EF4-FFF2-40B4-BE49-F238E27FC236}">
                <a16:creationId xmlns:a16="http://schemas.microsoft.com/office/drawing/2014/main" id="{AE2C18C2-2358-463E-AA41-784D0098805E}"/>
              </a:ext>
            </a:extLst>
          </p:cNvPr>
          <p:cNvSpPr txBox="1"/>
          <p:nvPr/>
        </p:nvSpPr>
        <p:spPr>
          <a:xfrm>
            <a:off x="9783322"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总结与展望</a:t>
            </a:r>
          </a:p>
        </p:txBody>
      </p:sp>
      <p:sp>
        <p:nvSpPr>
          <p:cNvPr id="17" name="books-group_25777">
            <a:extLst>
              <a:ext uri="{FF2B5EF4-FFF2-40B4-BE49-F238E27FC236}">
                <a16:creationId xmlns:a16="http://schemas.microsoft.com/office/drawing/2014/main" id="{52628AFB-8102-4709-A2B2-83E023350735}"/>
              </a:ext>
            </a:extLst>
          </p:cNvPr>
          <p:cNvSpPr>
            <a:spLocks noChangeAspect="1"/>
          </p:cNvSpPr>
          <p:nvPr/>
        </p:nvSpPr>
        <p:spPr bwMode="auto">
          <a:xfrm>
            <a:off x="5609874" y="2012410"/>
            <a:ext cx="972248" cy="942752"/>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345877 w 598650"/>
              <a:gd name="connsiteY4" fmla="*/ 199372 h 580488"/>
              <a:gd name="connsiteX5" fmla="*/ 328654 w 598650"/>
              <a:gd name="connsiteY5" fmla="*/ 207969 h 580488"/>
              <a:gd name="connsiteX6" fmla="*/ 367404 w 598650"/>
              <a:gd name="connsiteY6" fmla="*/ 233758 h 580488"/>
              <a:gd name="connsiteX7" fmla="*/ 345877 w 598650"/>
              <a:gd name="connsiteY7" fmla="*/ 199372 h 580488"/>
              <a:gd name="connsiteX8" fmla="*/ 443468 w 598650"/>
              <a:gd name="connsiteY8" fmla="*/ 197939 h 580488"/>
              <a:gd name="connsiteX9" fmla="*/ 421941 w 598650"/>
              <a:gd name="connsiteY9" fmla="*/ 235191 h 580488"/>
              <a:gd name="connsiteX10" fmla="*/ 462126 w 598650"/>
              <a:gd name="connsiteY10" fmla="*/ 207969 h 580488"/>
              <a:gd name="connsiteX11" fmla="*/ 443468 w 598650"/>
              <a:gd name="connsiteY11" fmla="*/ 197939 h 580488"/>
              <a:gd name="connsiteX12" fmla="*/ 398978 w 598650"/>
              <a:gd name="connsiteY12" fmla="*/ 190775 h 580488"/>
              <a:gd name="connsiteX13" fmla="*/ 398978 w 598650"/>
              <a:gd name="connsiteY13" fmla="*/ 238057 h 580488"/>
              <a:gd name="connsiteX14" fmla="*/ 436292 w 598650"/>
              <a:gd name="connsiteY14" fmla="*/ 196506 h 580488"/>
              <a:gd name="connsiteX15" fmla="*/ 398978 w 598650"/>
              <a:gd name="connsiteY15" fmla="*/ 190775 h 580488"/>
              <a:gd name="connsiteX16" fmla="*/ 391802 w 598650"/>
              <a:gd name="connsiteY16" fmla="*/ 190775 h 580488"/>
              <a:gd name="connsiteX17" fmla="*/ 353052 w 598650"/>
              <a:gd name="connsiteY17" fmla="*/ 196506 h 580488"/>
              <a:gd name="connsiteX18" fmla="*/ 391802 w 598650"/>
              <a:gd name="connsiteY18" fmla="*/ 238057 h 580488"/>
              <a:gd name="connsiteX19" fmla="*/ 450644 w 598650"/>
              <a:gd name="connsiteY19" fmla="*/ 157822 h 580488"/>
              <a:gd name="connsiteX20" fmla="*/ 446339 w 598650"/>
              <a:gd name="connsiteY20" fmla="*/ 190775 h 580488"/>
              <a:gd name="connsiteX21" fmla="*/ 466431 w 598650"/>
              <a:gd name="connsiteY21" fmla="*/ 202237 h 580488"/>
              <a:gd name="connsiteX22" fmla="*/ 482218 w 598650"/>
              <a:gd name="connsiteY22" fmla="*/ 157822 h 580488"/>
              <a:gd name="connsiteX23" fmla="*/ 398978 w 598650"/>
              <a:gd name="connsiteY23" fmla="*/ 157822 h 580488"/>
              <a:gd name="connsiteX24" fmla="*/ 398978 w 598650"/>
              <a:gd name="connsiteY24" fmla="*/ 182179 h 580488"/>
              <a:gd name="connsiteX25" fmla="*/ 439163 w 598650"/>
              <a:gd name="connsiteY25" fmla="*/ 189343 h 580488"/>
              <a:gd name="connsiteX26" fmla="*/ 443468 w 598650"/>
              <a:gd name="connsiteY26" fmla="*/ 157822 h 580488"/>
              <a:gd name="connsiteX27" fmla="*/ 345877 w 598650"/>
              <a:gd name="connsiteY27" fmla="*/ 157822 h 580488"/>
              <a:gd name="connsiteX28" fmla="*/ 351617 w 598650"/>
              <a:gd name="connsiteY28" fmla="*/ 189343 h 580488"/>
              <a:gd name="connsiteX29" fmla="*/ 391802 w 598650"/>
              <a:gd name="connsiteY29" fmla="*/ 182179 h 580488"/>
              <a:gd name="connsiteX30" fmla="*/ 391802 w 598650"/>
              <a:gd name="connsiteY30" fmla="*/ 157822 h 580488"/>
              <a:gd name="connsiteX31" fmla="*/ 307127 w 598650"/>
              <a:gd name="connsiteY31" fmla="*/ 157822 h 580488"/>
              <a:gd name="connsiteX32" fmla="*/ 322914 w 598650"/>
              <a:gd name="connsiteY32" fmla="*/ 202237 h 580488"/>
              <a:gd name="connsiteX33" fmla="*/ 344441 w 598650"/>
              <a:gd name="connsiteY33" fmla="*/ 192208 h 580488"/>
              <a:gd name="connsiteX34" fmla="*/ 338701 w 598650"/>
              <a:gd name="connsiteY34" fmla="*/ 157822 h 580488"/>
              <a:gd name="connsiteX35" fmla="*/ 439163 w 598650"/>
              <a:gd name="connsiteY35" fmla="*/ 114839 h 580488"/>
              <a:gd name="connsiteX36" fmla="*/ 398978 w 598650"/>
              <a:gd name="connsiteY36" fmla="*/ 120570 h 580488"/>
              <a:gd name="connsiteX37" fmla="*/ 398978 w 598650"/>
              <a:gd name="connsiteY37" fmla="*/ 150658 h 580488"/>
              <a:gd name="connsiteX38" fmla="*/ 443468 w 598650"/>
              <a:gd name="connsiteY38" fmla="*/ 150658 h 580488"/>
              <a:gd name="connsiteX39" fmla="*/ 439163 w 598650"/>
              <a:gd name="connsiteY39" fmla="*/ 114839 h 580488"/>
              <a:gd name="connsiteX40" fmla="*/ 351617 w 598650"/>
              <a:gd name="connsiteY40" fmla="*/ 113406 h 580488"/>
              <a:gd name="connsiteX41" fmla="*/ 345877 w 598650"/>
              <a:gd name="connsiteY41" fmla="*/ 150658 h 580488"/>
              <a:gd name="connsiteX42" fmla="*/ 391802 w 598650"/>
              <a:gd name="connsiteY42" fmla="*/ 150658 h 580488"/>
              <a:gd name="connsiteX43" fmla="*/ 391802 w 598650"/>
              <a:gd name="connsiteY43" fmla="*/ 120570 h 580488"/>
              <a:gd name="connsiteX44" fmla="*/ 351617 w 598650"/>
              <a:gd name="connsiteY44" fmla="*/ 113406 h 580488"/>
              <a:gd name="connsiteX45" fmla="*/ 466431 w 598650"/>
              <a:gd name="connsiteY45" fmla="*/ 101944 h 580488"/>
              <a:gd name="connsiteX46" fmla="*/ 446339 w 598650"/>
              <a:gd name="connsiteY46" fmla="*/ 111973 h 580488"/>
              <a:gd name="connsiteX47" fmla="*/ 450644 w 598650"/>
              <a:gd name="connsiteY47" fmla="*/ 150658 h 580488"/>
              <a:gd name="connsiteX48" fmla="*/ 482218 w 598650"/>
              <a:gd name="connsiteY48" fmla="*/ 150658 h 580488"/>
              <a:gd name="connsiteX49" fmla="*/ 466431 w 598650"/>
              <a:gd name="connsiteY49" fmla="*/ 101944 h 580488"/>
              <a:gd name="connsiteX50" fmla="*/ 322914 w 598650"/>
              <a:gd name="connsiteY50" fmla="*/ 101944 h 580488"/>
              <a:gd name="connsiteX51" fmla="*/ 307127 w 598650"/>
              <a:gd name="connsiteY51" fmla="*/ 150658 h 580488"/>
              <a:gd name="connsiteX52" fmla="*/ 338701 w 598650"/>
              <a:gd name="connsiteY52" fmla="*/ 150658 h 580488"/>
              <a:gd name="connsiteX53" fmla="*/ 344441 w 598650"/>
              <a:gd name="connsiteY53" fmla="*/ 111973 h 580488"/>
              <a:gd name="connsiteX54" fmla="*/ 322914 w 598650"/>
              <a:gd name="connsiteY54" fmla="*/ 101944 h 580488"/>
              <a:gd name="connsiteX55" fmla="*/ 421941 w 598650"/>
              <a:gd name="connsiteY55" fmla="*/ 68990 h 580488"/>
              <a:gd name="connsiteX56" fmla="*/ 443468 w 598650"/>
              <a:gd name="connsiteY56" fmla="*/ 104809 h 580488"/>
              <a:gd name="connsiteX57" fmla="*/ 462126 w 598650"/>
              <a:gd name="connsiteY57" fmla="*/ 94780 h 580488"/>
              <a:gd name="connsiteX58" fmla="*/ 421941 w 598650"/>
              <a:gd name="connsiteY58" fmla="*/ 68990 h 580488"/>
              <a:gd name="connsiteX59" fmla="*/ 367404 w 598650"/>
              <a:gd name="connsiteY59" fmla="*/ 68990 h 580488"/>
              <a:gd name="connsiteX60" fmla="*/ 328654 w 598650"/>
              <a:gd name="connsiteY60" fmla="*/ 94780 h 580488"/>
              <a:gd name="connsiteX61" fmla="*/ 345877 w 598650"/>
              <a:gd name="connsiteY61" fmla="*/ 104809 h 580488"/>
              <a:gd name="connsiteX62" fmla="*/ 367404 w 598650"/>
              <a:gd name="connsiteY62" fmla="*/ 68990 h 580488"/>
              <a:gd name="connsiteX63" fmla="*/ 398978 w 598650"/>
              <a:gd name="connsiteY63" fmla="*/ 64692 h 580488"/>
              <a:gd name="connsiteX64" fmla="*/ 398978 w 598650"/>
              <a:gd name="connsiteY64" fmla="*/ 111973 h 580488"/>
              <a:gd name="connsiteX65" fmla="*/ 436292 w 598650"/>
              <a:gd name="connsiteY65" fmla="*/ 106242 h 580488"/>
              <a:gd name="connsiteX66" fmla="*/ 398978 w 598650"/>
              <a:gd name="connsiteY66" fmla="*/ 64692 h 580488"/>
              <a:gd name="connsiteX67" fmla="*/ 391802 w 598650"/>
              <a:gd name="connsiteY67" fmla="*/ 64692 h 580488"/>
              <a:gd name="connsiteX68" fmla="*/ 353052 w 598650"/>
              <a:gd name="connsiteY68" fmla="*/ 106242 h 580488"/>
              <a:gd name="connsiteX69" fmla="*/ 391802 w 598650"/>
              <a:gd name="connsiteY69" fmla="*/ 111973 h 580488"/>
              <a:gd name="connsiteX70" fmla="*/ 94832 w 598650"/>
              <a:gd name="connsiteY70" fmla="*/ 61612 h 580488"/>
              <a:gd name="connsiteX71" fmla="*/ 168054 w 598650"/>
              <a:gd name="connsiteY71" fmla="*/ 134719 h 580488"/>
              <a:gd name="connsiteX72" fmla="*/ 94832 w 598650"/>
              <a:gd name="connsiteY72" fmla="*/ 207826 h 580488"/>
              <a:gd name="connsiteX73" fmla="*/ 21610 w 598650"/>
              <a:gd name="connsiteY73" fmla="*/ 134719 h 580488"/>
              <a:gd name="connsiteX74" fmla="*/ 94832 w 598650"/>
              <a:gd name="connsiteY74" fmla="*/ 61612 h 580488"/>
              <a:gd name="connsiteX75" fmla="*/ 394672 w 598650"/>
              <a:gd name="connsiteY75" fmla="*/ 56095 h 580488"/>
              <a:gd name="connsiteX76" fmla="*/ 467866 w 598650"/>
              <a:gd name="connsiteY76" fmla="*/ 90482 h 580488"/>
              <a:gd name="connsiteX77" fmla="*/ 473607 w 598650"/>
              <a:gd name="connsiteY77" fmla="*/ 96213 h 580488"/>
              <a:gd name="connsiteX78" fmla="*/ 490829 w 598650"/>
              <a:gd name="connsiteY78" fmla="*/ 152091 h 580488"/>
              <a:gd name="connsiteX79" fmla="*/ 473607 w 598650"/>
              <a:gd name="connsiteY79" fmla="*/ 206536 h 580488"/>
              <a:gd name="connsiteX80" fmla="*/ 467866 w 598650"/>
              <a:gd name="connsiteY80" fmla="*/ 212267 h 580488"/>
              <a:gd name="connsiteX81" fmla="*/ 394672 w 598650"/>
              <a:gd name="connsiteY81" fmla="*/ 246653 h 580488"/>
              <a:gd name="connsiteX82" fmla="*/ 321479 w 598650"/>
              <a:gd name="connsiteY82" fmla="*/ 212267 h 580488"/>
              <a:gd name="connsiteX83" fmla="*/ 317173 w 598650"/>
              <a:gd name="connsiteY83" fmla="*/ 206536 h 580488"/>
              <a:gd name="connsiteX84" fmla="*/ 301386 w 598650"/>
              <a:gd name="connsiteY84" fmla="*/ 172149 h 580488"/>
              <a:gd name="connsiteX85" fmla="*/ 289905 w 598650"/>
              <a:gd name="connsiteY85" fmla="*/ 180746 h 580488"/>
              <a:gd name="connsiteX86" fmla="*/ 295646 w 598650"/>
              <a:gd name="connsiteY86" fmla="*/ 192208 h 580488"/>
              <a:gd name="connsiteX87" fmla="*/ 169350 w 598650"/>
              <a:gd name="connsiteY87" fmla="*/ 256683 h 580488"/>
              <a:gd name="connsiteX88" fmla="*/ 162174 w 598650"/>
              <a:gd name="connsiteY88" fmla="*/ 388497 h 580488"/>
              <a:gd name="connsiteX89" fmla="*/ 157869 w 598650"/>
              <a:gd name="connsiteY89" fmla="*/ 388497 h 580488"/>
              <a:gd name="connsiteX90" fmla="*/ 157869 w 598650"/>
              <a:gd name="connsiteY90" fmla="*/ 405690 h 580488"/>
              <a:gd name="connsiteX91" fmla="*/ 157869 w 598650"/>
              <a:gd name="connsiteY91" fmla="*/ 417153 h 580488"/>
              <a:gd name="connsiteX92" fmla="*/ 157869 w 598650"/>
              <a:gd name="connsiteY92" fmla="*/ 547534 h 580488"/>
              <a:gd name="connsiteX93" fmla="*/ 162174 w 598650"/>
              <a:gd name="connsiteY93" fmla="*/ 547534 h 580488"/>
              <a:gd name="connsiteX94" fmla="*/ 192313 w 598650"/>
              <a:gd name="connsiteY94" fmla="*/ 553266 h 580488"/>
              <a:gd name="connsiteX95" fmla="*/ 192313 w 598650"/>
              <a:gd name="connsiteY95" fmla="*/ 580488 h 580488"/>
              <a:gd name="connsiteX96" fmla="*/ 166480 w 598650"/>
              <a:gd name="connsiteY96" fmla="*/ 580488 h 580488"/>
              <a:gd name="connsiteX97" fmla="*/ 137777 w 598650"/>
              <a:gd name="connsiteY97" fmla="*/ 576190 h 580488"/>
              <a:gd name="connsiteX98" fmla="*/ 137777 w 598650"/>
              <a:gd name="connsiteY98" fmla="*/ 580488 h 580488"/>
              <a:gd name="connsiteX99" fmla="*/ 104768 w 598650"/>
              <a:gd name="connsiteY99" fmla="*/ 580488 h 580488"/>
              <a:gd name="connsiteX100" fmla="*/ 104768 w 598650"/>
              <a:gd name="connsiteY100" fmla="*/ 550400 h 580488"/>
              <a:gd name="connsiteX101" fmla="*/ 104768 w 598650"/>
              <a:gd name="connsiteY101" fmla="*/ 547534 h 580488"/>
              <a:gd name="connsiteX102" fmla="*/ 104768 w 598650"/>
              <a:gd name="connsiteY102" fmla="*/ 417153 h 580488"/>
              <a:gd name="connsiteX103" fmla="*/ 86110 w 598650"/>
              <a:gd name="connsiteY103" fmla="*/ 417153 h 580488"/>
              <a:gd name="connsiteX104" fmla="*/ 86110 w 598650"/>
              <a:gd name="connsiteY104" fmla="*/ 547534 h 580488"/>
              <a:gd name="connsiteX105" fmla="*/ 86110 w 598650"/>
              <a:gd name="connsiteY105" fmla="*/ 550400 h 580488"/>
              <a:gd name="connsiteX106" fmla="*/ 86110 w 598650"/>
              <a:gd name="connsiteY106" fmla="*/ 580488 h 580488"/>
              <a:gd name="connsiteX107" fmla="*/ 54537 w 598650"/>
              <a:gd name="connsiteY107" fmla="*/ 580488 h 580488"/>
              <a:gd name="connsiteX108" fmla="*/ 54537 w 598650"/>
              <a:gd name="connsiteY108" fmla="*/ 576190 h 580488"/>
              <a:gd name="connsiteX109" fmla="*/ 24398 w 598650"/>
              <a:gd name="connsiteY109" fmla="*/ 580488 h 580488"/>
              <a:gd name="connsiteX110" fmla="*/ 0 w 598650"/>
              <a:gd name="connsiteY110" fmla="*/ 580488 h 580488"/>
              <a:gd name="connsiteX111" fmla="*/ 0 w 598650"/>
              <a:gd name="connsiteY111" fmla="*/ 553266 h 580488"/>
              <a:gd name="connsiteX112" fmla="*/ 28703 w 598650"/>
              <a:gd name="connsiteY112" fmla="*/ 547534 h 580488"/>
              <a:gd name="connsiteX113" fmla="*/ 34444 w 598650"/>
              <a:gd name="connsiteY113" fmla="*/ 547534 h 580488"/>
              <a:gd name="connsiteX114" fmla="*/ 34444 w 598650"/>
              <a:gd name="connsiteY114" fmla="*/ 417153 h 580488"/>
              <a:gd name="connsiteX115" fmla="*/ 34444 w 598650"/>
              <a:gd name="connsiteY115" fmla="*/ 405690 h 580488"/>
              <a:gd name="connsiteX116" fmla="*/ 34444 w 598650"/>
              <a:gd name="connsiteY116" fmla="*/ 388497 h 580488"/>
              <a:gd name="connsiteX117" fmla="*/ 30139 w 598650"/>
              <a:gd name="connsiteY117" fmla="*/ 388497 h 580488"/>
              <a:gd name="connsiteX118" fmla="*/ 28703 w 598650"/>
              <a:gd name="connsiteY118" fmla="*/ 361275 h 580488"/>
              <a:gd name="connsiteX119" fmla="*/ 4306 w 598650"/>
              <a:gd name="connsiteY119" fmla="*/ 361275 h 580488"/>
              <a:gd name="connsiteX120" fmla="*/ 7176 w 598650"/>
              <a:gd name="connsiteY120" fmla="*/ 230893 h 580488"/>
              <a:gd name="connsiteX121" fmla="*/ 67453 w 598650"/>
              <a:gd name="connsiteY121" fmla="*/ 219431 h 580488"/>
              <a:gd name="connsiteX122" fmla="*/ 94721 w 598650"/>
              <a:gd name="connsiteY122" fmla="*/ 250952 h 580488"/>
              <a:gd name="connsiteX123" fmla="*/ 121990 w 598650"/>
              <a:gd name="connsiteY123" fmla="*/ 219431 h 580488"/>
              <a:gd name="connsiteX124" fmla="*/ 163610 w 598650"/>
              <a:gd name="connsiteY124" fmla="*/ 219431 h 580488"/>
              <a:gd name="connsiteX125" fmla="*/ 278423 w 598650"/>
              <a:gd name="connsiteY125" fmla="*/ 159254 h 580488"/>
              <a:gd name="connsiteX126" fmla="*/ 285599 w 598650"/>
              <a:gd name="connsiteY126" fmla="*/ 172149 h 580488"/>
              <a:gd name="connsiteX127" fmla="*/ 299951 w 598650"/>
              <a:gd name="connsiteY127" fmla="*/ 162120 h 580488"/>
              <a:gd name="connsiteX128" fmla="*/ 299951 w 598650"/>
              <a:gd name="connsiteY128" fmla="*/ 152091 h 580488"/>
              <a:gd name="connsiteX129" fmla="*/ 317173 w 598650"/>
              <a:gd name="connsiteY129" fmla="*/ 96213 h 580488"/>
              <a:gd name="connsiteX130" fmla="*/ 321479 w 598650"/>
              <a:gd name="connsiteY130" fmla="*/ 90482 h 580488"/>
              <a:gd name="connsiteX131" fmla="*/ 394672 w 598650"/>
              <a:gd name="connsiteY131" fmla="*/ 56095 h 580488"/>
              <a:gd name="connsiteX132" fmla="*/ 56095 w 598650"/>
              <a:gd name="connsiteY132" fmla="*/ 0 h 580488"/>
              <a:gd name="connsiteX133" fmla="*/ 598650 w 598650"/>
              <a:gd name="connsiteY133" fmla="*/ 0 h 580488"/>
              <a:gd name="connsiteX134" fmla="*/ 598650 w 598650"/>
              <a:gd name="connsiteY134" fmla="*/ 364156 h 580488"/>
              <a:gd name="connsiteX135" fmla="*/ 180969 w 598650"/>
              <a:gd name="connsiteY135" fmla="*/ 364156 h 580488"/>
              <a:gd name="connsiteX136" fmla="*/ 182404 w 598650"/>
              <a:gd name="connsiteY136" fmla="*/ 339783 h 580488"/>
              <a:gd name="connsiteX137" fmla="*/ 574249 w 598650"/>
              <a:gd name="connsiteY137" fmla="*/ 339783 h 580488"/>
              <a:gd name="connsiteX138" fmla="*/ 574249 w 598650"/>
              <a:gd name="connsiteY138" fmla="*/ 24373 h 580488"/>
              <a:gd name="connsiteX139" fmla="*/ 80496 w 598650"/>
              <a:gd name="connsiteY139" fmla="*/ 24373 h 580488"/>
              <a:gd name="connsiteX140" fmla="*/ 80496 w 598650"/>
              <a:gd name="connsiteY140" fmla="*/ 48745 h 580488"/>
              <a:gd name="connsiteX141" fmla="*/ 56095 w 598650"/>
              <a:gd name="connsiteY141" fmla="*/ 57348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98650" h="580488">
                <a:moveTo>
                  <a:pt x="453585" y="282542"/>
                </a:moveTo>
                <a:lnTo>
                  <a:pt x="549682" y="282542"/>
                </a:lnTo>
                <a:lnTo>
                  <a:pt x="549682" y="318406"/>
                </a:lnTo>
                <a:lnTo>
                  <a:pt x="453585" y="318406"/>
                </a:lnTo>
                <a:close/>
                <a:moveTo>
                  <a:pt x="345877" y="199372"/>
                </a:moveTo>
                <a:cubicBezTo>
                  <a:pt x="338701" y="200805"/>
                  <a:pt x="332960" y="203670"/>
                  <a:pt x="328654" y="207969"/>
                </a:cubicBezTo>
                <a:cubicBezTo>
                  <a:pt x="338701" y="219431"/>
                  <a:pt x="351617" y="229460"/>
                  <a:pt x="367404" y="233758"/>
                </a:cubicBezTo>
                <a:cubicBezTo>
                  <a:pt x="358793" y="226594"/>
                  <a:pt x="351617" y="213700"/>
                  <a:pt x="345877" y="199372"/>
                </a:cubicBezTo>
                <a:close/>
                <a:moveTo>
                  <a:pt x="443468" y="197939"/>
                </a:moveTo>
                <a:cubicBezTo>
                  <a:pt x="439163" y="213700"/>
                  <a:pt x="430552" y="226594"/>
                  <a:pt x="421941" y="235191"/>
                </a:cubicBezTo>
                <a:cubicBezTo>
                  <a:pt x="437728" y="229460"/>
                  <a:pt x="452079" y="219431"/>
                  <a:pt x="462126" y="207969"/>
                </a:cubicBezTo>
                <a:cubicBezTo>
                  <a:pt x="456385" y="203670"/>
                  <a:pt x="450644" y="200805"/>
                  <a:pt x="443468" y="197939"/>
                </a:cubicBezTo>
                <a:close/>
                <a:moveTo>
                  <a:pt x="398978" y="190775"/>
                </a:moveTo>
                <a:lnTo>
                  <a:pt x="398978" y="238057"/>
                </a:lnTo>
                <a:cubicBezTo>
                  <a:pt x="414765" y="236624"/>
                  <a:pt x="429117" y="219431"/>
                  <a:pt x="436292" y="196506"/>
                </a:cubicBezTo>
                <a:cubicBezTo>
                  <a:pt x="424811" y="192208"/>
                  <a:pt x="411894" y="190775"/>
                  <a:pt x="398978" y="190775"/>
                </a:cubicBezTo>
                <a:close/>
                <a:moveTo>
                  <a:pt x="391802" y="190775"/>
                </a:moveTo>
                <a:cubicBezTo>
                  <a:pt x="377450" y="190775"/>
                  <a:pt x="364534" y="193641"/>
                  <a:pt x="353052" y="196506"/>
                </a:cubicBezTo>
                <a:cubicBezTo>
                  <a:pt x="361663" y="219431"/>
                  <a:pt x="374580" y="236624"/>
                  <a:pt x="391802" y="238057"/>
                </a:cubicBezTo>
                <a:close/>
                <a:moveTo>
                  <a:pt x="450644" y="157822"/>
                </a:moveTo>
                <a:cubicBezTo>
                  <a:pt x="450644" y="170717"/>
                  <a:pt x="449209" y="180746"/>
                  <a:pt x="446339" y="190775"/>
                </a:cubicBezTo>
                <a:cubicBezTo>
                  <a:pt x="453514" y="193641"/>
                  <a:pt x="460690" y="197939"/>
                  <a:pt x="466431" y="202237"/>
                </a:cubicBezTo>
                <a:cubicBezTo>
                  <a:pt x="475042" y="189343"/>
                  <a:pt x="480783" y="175015"/>
                  <a:pt x="482218" y="157822"/>
                </a:cubicBezTo>
                <a:close/>
                <a:moveTo>
                  <a:pt x="398978" y="157822"/>
                </a:moveTo>
                <a:lnTo>
                  <a:pt x="398978" y="182179"/>
                </a:lnTo>
                <a:cubicBezTo>
                  <a:pt x="413330" y="183611"/>
                  <a:pt x="426246" y="185044"/>
                  <a:pt x="439163" y="189343"/>
                </a:cubicBezTo>
                <a:cubicBezTo>
                  <a:pt x="440598" y="179313"/>
                  <a:pt x="442033" y="169284"/>
                  <a:pt x="443468" y="157822"/>
                </a:cubicBezTo>
                <a:close/>
                <a:moveTo>
                  <a:pt x="345877" y="157822"/>
                </a:moveTo>
                <a:cubicBezTo>
                  <a:pt x="347312" y="169284"/>
                  <a:pt x="348747" y="179313"/>
                  <a:pt x="351617" y="189343"/>
                </a:cubicBezTo>
                <a:cubicBezTo>
                  <a:pt x="363099" y="185044"/>
                  <a:pt x="376015" y="183611"/>
                  <a:pt x="391802" y="182179"/>
                </a:cubicBezTo>
                <a:lnTo>
                  <a:pt x="391802" y="157822"/>
                </a:lnTo>
                <a:close/>
                <a:moveTo>
                  <a:pt x="307127" y="157822"/>
                </a:moveTo>
                <a:cubicBezTo>
                  <a:pt x="308562" y="175015"/>
                  <a:pt x="314303" y="189343"/>
                  <a:pt x="322914" y="202237"/>
                </a:cubicBezTo>
                <a:cubicBezTo>
                  <a:pt x="330090" y="197939"/>
                  <a:pt x="335830" y="193641"/>
                  <a:pt x="344441" y="192208"/>
                </a:cubicBezTo>
                <a:cubicBezTo>
                  <a:pt x="341571" y="180746"/>
                  <a:pt x="338701" y="170717"/>
                  <a:pt x="338701" y="157822"/>
                </a:cubicBezTo>
                <a:close/>
                <a:moveTo>
                  <a:pt x="439163" y="114839"/>
                </a:moveTo>
                <a:cubicBezTo>
                  <a:pt x="426246" y="117704"/>
                  <a:pt x="413330" y="120570"/>
                  <a:pt x="398978" y="120570"/>
                </a:cubicBezTo>
                <a:lnTo>
                  <a:pt x="398978" y="150658"/>
                </a:lnTo>
                <a:lnTo>
                  <a:pt x="443468" y="150658"/>
                </a:lnTo>
                <a:cubicBezTo>
                  <a:pt x="443468" y="137763"/>
                  <a:pt x="442033" y="124868"/>
                  <a:pt x="439163" y="114839"/>
                </a:cubicBezTo>
                <a:close/>
                <a:moveTo>
                  <a:pt x="351617" y="113406"/>
                </a:moveTo>
                <a:cubicBezTo>
                  <a:pt x="348747" y="124868"/>
                  <a:pt x="345877" y="137763"/>
                  <a:pt x="345877" y="150658"/>
                </a:cubicBezTo>
                <a:lnTo>
                  <a:pt x="391802" y="150658"/>
                </a:lnTo>
                <a:lnTo>
                  <a:pt x="391802" y="120570"/>
                </a:lnTo>
                <a:cubicBezTo>
                  <a:pt x="377450" y="120570"/>
                  <a:pt x="363099" y="117704"/>
                  <a:pt x="351617" y="113406"/>
                </a:cubicBezTo>
                <a:close/>
                <a:moveTo>
                  <a:pt x="466431" y="101944"/>
                </a:moveTo>
                <a:cubicBezTo>
                  <a:pt x="460690" y="104809"/>
                  <a:pt x="453514" y="109108"/>
                  <a:pt x="446339" y="111973"/>
                </a:cubicBezTo>
                <a:cubicBezTo>
                  <a:pt x="449209" y="123435"/>
                  <a:pt x="450644" y="136330"/>
                  <a:pt x="450644" y="150658"/>
                </a:cubicBezTo>
                <a:lnTo>
                  <a:pt x="482218" y="150658"/>
                </a:lnTo>
                <a:cubicBezTo>
                  <a:pt x="482218" y="132032"/>
                  <a:pt x="476477" y="114839"/>
                  <a:pt x="466431" y="101944"/>
                </a:cubicBezTo>
                <a:close/>
                <a:moveTo>
                  <a:pt x="322914" y="101944"/>
                </a:moveTo>
                <a:cubicBezTo>
                  <a:pt x="312868" y="114839"/>
                  <a:pt x="307127" y="132032"/>
                  <a:pt x="307127" y="150658"/>
                </a:cubicBezTo>
                <a:lnTo>
                  <a:pt x="338701" y="150658"/>
                </a:lnTo>
                <a:cubicBezTo>
                  <a:pt x="338701" y="136330"/>
                  <a:pt x="340136" y="123435"/>
                  <a:pt x="344441" y="111973"/>
                </a:cubicBezTo>
                <a:cubicBezTo>
                  <a:pt x="335830" y="109108"/>
                  <a:pt x="330090" y="104809"/>
                  <a:pt x="322914" y="101944"/>
                </a:cubicBezTo>
                <a:close/>
                <a:moveTo>
                  <a:pt x="421941" y="68990"/>
                </a:moveTo>
                <a:cubicBezTo>
                  <a:pt x="430552" y="76154"/>
                  <a:pt x="439163" y="89049"/>
                  <a:pt x="443468" y="104809"/>
                </a:cubicBezTo>
                <a:cubicBezTo>
                  <a:pt x="450644" y="101944"/>
                  <a:pt x="456385" y="99078"/>
                  <a:pt x="462126" y="94780"/>
                </a:cubicBezTo>
                <a:cubicBezTo>
                  <a:pt x="452079" y="83318"/>
                  <a:pt x="437728" y="73288"/>
                  <a:pt x="421941" y="68990"/>
                </a:cubicBezTo>
                <a:close/>
                <a:moveTo>
                  <a:pt x="367404" y="68990"/>
                </a:moveTo>
                <a:cubicBezTo>
                  <a:pt x="351617" y="73288"/>
                  <a:pt x="338701" y="83318"/>
                  <a:pt x="328654" y="94780"/>
                </a:cubicBezTo>
                <a:cubicBezTo>
                  <a:pt x="332960" y="99078"/>
                  <a:pt x="338701" y="101944"/>
                  <a:pt x="345877" y="104809"/>
                </a:cubicBezTo>
                <a:cubicBezTo>
                  <a:pt x="351617" y="89049"/>
                  <a:pt x="358793" y="77587"/>
                  <a:pt x="367404" y="68990"/>
                </a:cubicBezTo>
                <a:close/>
                <a:moveTo>
                  <a:pt x="398978" y="64692"/>
                </a:moveTo>
                <a:lnTo>
                  <a:pt x="398978" y="111973"/>
                </a:lnTo>
                <a:cubicBezTo>
                  <a:pt x="411894" y="111973"/>
                  <a:pt x="424811" y="110540"/>
                  <a:pt x="436292" y="106242"/>
                </a:cubicBezTo>
                <a:cubicBezTo>
                  <a:pt x="429117" y="83318"/>
                  <a:pt x="414765" y="66124"/>
                  <a:pt x="398978" y="64692"/>
                </a:cubicBezTo>
                <a:close/>
                <a:moveTo>
                  <a:pt x="391802" y="64692"/>
                </a:moveTo>
                <a:cubicBezTo>
                  <a:pt x="374580" y="66124"/>
                  <a:pt x="361663" y="83318"/>
                  <a:pt x="353052" y="106242"/>
                </a:cubicBezTo>
                <a:cubicBezTo>
                  <a:pt x="364534" y="110540"/>
                  <a:pt x="377450" y="111973"/>
                  <a:pt x="391802" y="111973"/>
                </a:cubicBez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394672" y="56095"/>
                </a:moveTo>
                <a:cubicBezTo>
                  <a:pt x="424811" y="56095"/>
                  <a:pt x="450644" y="68990"/>
                  <a:pt x="467866" y="90482"/>
                </a:cubicBezTo>
                <a:cubicBezTo>
                  <a:pt x="470737" y="91914"/>
                  <a:pt x="472172" y="94780"/>
                  <a:pt x="473607" y="96213"/>
                </a:cubicBezTo>
                <a:cubicBezTo>
                  <a:pt x="483653" y="111973"/>
                  <a:pt x="490829" y="130599"/>
                  <a:pt x="490829" y="152091"/>
                </a:cubicBezTo>
                <a:cubicBezTo>
                  <a:pt x="490829" y="172149"/>
                  <a:pt x="483653" y="190775"/>
                  <a:pt x="473607" y="206536"/>
                </a:cubicBezTo>
                <a:cubicBezTo>
                  <a:pt x="472172" y="207969"/>
                  <a:pt x="469301" y="210834"/>
                  <a:pt x="467866" y="212267"/>
                </a:cubicBezTo>
                <a:cubicBezTo>
                  <a:pt x="450644" y="233758"/>
                  <a:pt x="424811" y="246653"/>
                  <a:pt x="394672" y="246653"/>
                </a:cubicBezTo>
                <a:cubicBezTo>
                  <a:pt x="364534" y="246653"/>
                  <a:pt x="338701" y="233758"/>
                  <a:pt x="321479" y="212267"/>
                </a:cubicBezTo>
                <a:cubicBezTo>
                  <a:pt x="320043" y="210834"/>
                  <a:pt x="318608" y="207969"/>
                  <a:pt x="317173" y="206536"/>
                </a:cubicBezTo>
                <a:cubicBezTo>
                  <a:pt x="309997" y="196506"/>
                  <a:pt x="304257" y="185044"/>
                  <a:pt x="301386" y="172149"/>
                </a:cubicBezTo>
                <a:lnTo>
                  <a:pt x="289905" y="180746"/>
                </a:lnTo>
                <a:lnTo>
                  <a:pt x="295646" y="192208"/>
                </a:lnTo>
                <a:lnTo>
                  <a:pt x="169350" y="256683"/>
                </a:lnTo>
                <a:lnTo>
                  <a:pt x="162174" y="388497"/>
                </a:lnTo>
                <a:lnTo>
                  <a:pt x="157869" y="388497"/>
                </a:lnTo>
                <a:lnTo>
                  <a:pt x="157869" y="405690"/>
                </a:lnTo>
                <a:lnTo>
                  <a:pt x="157869" y="417153"/>
                </a:lnTo>
                <a:lnTo>
                  <a:pt x="157869" y="547534"/>
                </a:lnTo>
                <a:lnTo>
                  <a:pt x="162174" y="547534"/>
                </a:lnTo>
                <a:lnTo>
                  <a:pt x="192313" y="553266"/>
                </a:lnTo>
                <a:lnTo>
                  <a:pt x="192313" y="580488"/>
                </a:lnTo>
                <a:lnTo>
                  <a:pt x="166480" y="580488"/>
                </a:lnTo>
                <a:lnTo>
                  <a:pt x="137777" y="576190"/>
                </a:lnTo>
                <a:lnTo>
                  <a:pt x="137777" y="580488"/>
                </a:lnTo>
                <a:lnTo>
                  <a:pt x="104768" y="580488"/>
                </a:lnTo>
                <a:lnTo>
                  <a:pt x="104768" y="550400"/>
                </a:lnTo>
                <a:lnTo>
                  <a:pt x="104768" y="547534"/>
                </a:lnTo>
                <a:lnTo>
                  <a:pt x="104768" y="417153"/>
                </a:lnTo>
                <a:lnTo>
                  <a:pt x="86110" y="417153"/>
                </a:lnTo>
                <a:lnTo>
                  <a:pt x="86110" y="547534"/>
                </a:lnTo>
                <a:lnTo>
                  <a:pt x="86110" y="550400"/>
                </a:lnTo>
                <a:lnTo>
                  <a:pt x="86110" y="580488"/>
                </a:lnTo>
                <a:lnTo>
                  <a:pt x="54537" y="580488"/>
                </a:lnTo>
                <a:lnTo>
                  <a:pt x="54537" y="576190"/>
                </a:lnTo>
                <a:lnTo>
                  <a:pt x="24398" y="580488"/>
                </a:lnTo>
                <a:lnTo>
                  <a:pt x="0" y="580488"/>
                </a:lnTo>
                <a:lnTo>
                  <a:pt x="0" y="553266"/>
                </a:lnTo>
                <a:lnTo>
                  <a:pt x="28703" y="547534"/>
                </a:lnTo>
                <a:lnTo>
                  <a:pt x="34444" y="547534"/>
                </a:lnTo>
                <a:lnTo>
                  <a:pt x="34444" y="417153"/>
                </a:lnTo>
                <a:lnTo>
                  <a:pt x="34444" y="405690"/>
                </a:lnTo>
                <a:lnTo>
                  <a:pt x="34444" y="388497"/>
                </a:lnTo>
                <a:lnTo>
                  <a:pt x="30139" y="388497"/>
                </a:lnTo>
                <a:lnTo>
                  <a:pt x="28703" y="361275"/>
                </a:lnTo>
                <a:lnTo>
                  <a:pt x="4306" y="361275"/>
                </a:lnTo>
                <a:lnTo>
                  <a:pt x="7176" y="230893"/>
                </a:lnTo>
                <a:lnTo>
                  <a:pt x="67453" y="219431"/>
                </a:lnTo>
                <a:lnTo>
                  <a:pt x="94721" y="250952"/>
                </a:lnTo>
                <a:lnTo>
                  <a:pt x="121990" y="219431"/>
                </a:lnTo>
                <a:lnTo>
                  <a:pt x="163610" y="219431"/>
                </a:lnTo>
                <a:lnTo>
                  <a:pt x="278423" y="159254"/>
                </a:lnTo>
                <a:lnTo>
                  <a:pt x="285599" y="172149"/>
                </a:lnTo>
                <a:lnTo>
                  <a:pt x="299951" y="162120"/>
                </a:lnTo>
                <a:lnTo>
                  <a:pt x="299951" y="152091"/>
                </a:lnTo>
                <a:cubicBezTo>
                  <a:pt x="299951" y="130599"/>
                  <a:pt x="305692" y="111973"/>
                  <a:pt x="317173" y="96213"/>
                </a:cubicBezTo>
                <a:cubicBezTo>
                  <a:pt x="318608" y="94780"/>
                  <a:pt x="320043" y="91914"/>
                  <a:pt x="321479" y="90482"/>
                </a:cubicBezTo>
                <a:cubicBezTo>
                  <a:pt x="338701" y="70423"/>
                  <a:pt x="365969" y="56095"/>
                  <a:pt x="394672" y="56095"/>
                </a:cubicBezTo>
                <a:close/>
                <a:moveTo>
                  <a:pt x="56095" y="0"/>
                </a:moveTo>
                <a:lnTo>
                  <a:pt x="598650" y="0"/>
                </a:lnTo>
                <a:lnTo>
                  <a:pt x="598650" y="364156"/>
                </a:lnTo>
                <a:lnTo>
                  <a:pt x="180969" y="364156"/>
                </a:lnTo>
                <a:lnTo>
                  <a:pt x="182404" y="339783"/>
                </a:lnTo>
                <a:lnTo>
                  <a:pt x="574249" y="339783"/>
                </a:lnTo>
                <a:lnTo>
                  <a:pt x="574249" y="24373"/>
                </a:lnTo>
                <a:lnTo>
                  <a:pt x="80496" y="24373"/>
                </a:lnTo>
                <a:lnTo>
                  <a:pt x="80496" y="48745"/>
                </a:lnTo>
                <a:lnTo>
                  <a:pt x="56095" y="57348"/>
                </a:ln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3082770158"/>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53" presetClass="entr" presetSubtype="16" fill="hold" grpId="0" nodeType="withEffect">
                                  <p:stCondLst>
                                    <p:cond delay="0"/>
                                  </p:stCondLst>
                                  <p:iterate type="lt">
                                    <p:tmPct val="5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4462600" y="265169"/>
            <a:ext cx="3254679" cy="461665"/>
          </a:xfrm>
          <a:prstGeom prst="rect">
            <a:avLst/>
          </a:prstGeom>
          <a:noFill/>
        </p:spPr>
        <p:txBody>
          <a:bodyPr wrap="square" rtlCol="0">
            <a:spAutoFit/>
          </a:bodyPr>
          <a:lstStyle/>
          <a:p>
            <a:pPr lvl="0" algn="ctr">
              <a:defRPr/>
            </a:pPr>
            <a:r>
              <a:rPr lang="zh-CN" altLang="en-US" sz="2400" b="1" dirty="0">
                <a:solidFill>
                  <a:srgbClr val="0070C0"/>
                </a:solidFill>
                <a:latin typeface="微软雅黑" panose="020B0503020204020204" charset="-122"/>
                <a:ea typeface="微软雅黑" panose="020B0503020204020204" charset="-122"/>
                <a:sym typeface="+mn-ea"/>
              </a:rPr>
              <a:t>需求分析与系统架构</a:t>
            </a:r>
          </a:p>
        </p:txBody>
      </p:sp>
      <p:sp>
        <p:nvSpPr>
          <p:cNvPr id="3" name="Rectangle 20">
            <a:extLst>
              <a:ext uri="{FF2B5EF4-FFF2-40B4-BE49-F238E27FC236}">
                <a16:creationId xmlns:a16="http://schemas.microsoft.com/office/drawing/2014/main" id="{573A5A7B-DC20-4FCE-BEB2-B5DBEB2C79E4}"/>
              </a:ext>
            </a:extLst>
          </p:cNvPr>
          <p:cNvSpPr>
            <a:spLocks noChangeArrowheads="1"/>
          </p:cNvSpPr>
          <p:nvPr/>
        </p:nvSpPr>
        <p:spPr bwMode="auto">
          <a:xfrm>
            <a:off x="4462601" y="718790"/>
            <a:ext cx="325467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Requirements analysis and system architecture</a:t>
            </a:r>
            <a:endParaRPr lang="zh-CN" altLang="en-US" sz="1067" dirty="0">
              <a:solidFill>
                <a:schemeClr val="tx1">
                  <a:lumMod val="65000"/>
                  <a:lumOff val="35000"/>
                </a:schemeClr>
              </a:solidFill>
              <a:latin typeface="Arial" pitchFamily="34" charset="0"/>
              <a:cs typeface="Arial" pitchFamily="34" charset="0"/>
            </a:endParaRP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10">
            <a:extLst>
              <a:ext uri="{FF2B5EF4-FFF2-40B4-BE49-F238E27FC236}">
                <a16:creationId xmlns:a16="http://schemas.microsoft.com/office/drawing/2014/main" id="{B98FE02C-4E67-4932-A387-22BAA9F5A12A}"/>
              </a:ext>
            </a:extLst>
          </p:cNvPr>
          <p:cNvSpPr>
            <a:spLocks noChangeArrowheads="1"/>
          </p:cNvSpPr>
          <p:nvPr/>
        </p:nvSpPr>
        <p:spPr bwMode="auto">
          <a:xfrm>
            <a:off x="524751" y="1744170"/>
            <a:ext cx="2783416" cy="4552096"/>
          </a:xfrm>
          <a:prstGeom prst="rect">
            <a:avLst/>
          </a:prstGeom>
          <a:solidFill>
            <a:schemeClr val="accent1">
              <a:alpha val="89999"/>
            </a:schemeClr>
          </a:solidFill>
          <a:ln>
            <a:noFill/>
          </a:ln>
          <a:effectLst/>
        </p:spPr>
        <p:txBody>
          <a:bodyPr wrap="none" anchor="ctr"/>
          <a:lstStyle/>
          <a:p>
            <a:endParaRPr lang="zh-CN" altLang="en-US" sz="2400"/>
          </a:p>
        </p:txBody>
      </p:sp>
      <p:sp>
        <p:nvSpPr>
          <p:cNvPr id="7" name="Text Box 11">
            <a:extLst>
              <a:ext uri="{FF2B5EF4-FFF2-40B4-BE49-F238E27FC236}">
                <a16:creationId xmlns:a16="http://schemas.microsoft.com/office/drawing/2014/main" id="{3ED59E96-0146-4513-AE4F-F5C5B330E2B7}"/>
              </a:ext>
            </a:extLst>
          </p:cNvPr>
          <p:cNvSpPr txBox="1">
            <a:spLocks noChangeArrowheads="1"/>
          </p:cNvSpPr>
          <p:nvPr/>
        </p:nvSpPr>
        <p:spPr bwMode="auto">
          <a:xfrm>
            <a:off x="824491" y="1918297"/>
            <a:ext cx="2365277" cy="420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Font typeface="Arial" charset="0"/>
              <a:buNone/>
            </a:pPr>
            <a:r>
              <a:rPr lang="zh-CN" altLang="en-US" sz="1600" b="1" dirty="0">
                <a:solidFill>
                  <a:schemeClr val="bg1"/>
                </a:solidFill>
                <a:ea typeface="微软雅黑" pitchFamily="34" charset="-122"/>
              </a:rPr>
              <a:t>需求分析</a:t>
            </a:r>
            <a:endParaRPr lang="en-US" altLang="zh-CN" sz="1600" b="1" dirty="0">
              <a:solidFill>
                <a:schemeClr val="bg1"/>
              </a:solidFill>
              <a:ea typeface="微软雅黑" pitchFamily="34" charset="-122"/>
            </a:endParaRPr>
          </a:p>
          <a:p>
            <a:pPr>
              <a:lnSpc>
                <a:spcPct val="120000"/>
              </a:lnSpc>
              <a:buFont typeface="Arial" charset="0"/>
              <a:buNone/>
            </a:pPr>
            <a:r>
              <a:rPr lang="zh-CN" altLang="en-US" sz="1600" dirty="0">
                <a:solidFill>
                  <a:schemeClr val="bg1"/>
                </a:solidFill>
                <a:ea typeface="微软雅黑" pitchFamily="34" charset="-122"/>
              </a:rPr>
              <a:t>颜色恒常性算法作为图像处理的一般手段，不仅可以用于校正其他计算机视觉算法的输入，也可以作为白平衡效果供用户使用。随着计算机图像处理技术的普及化，用户倾向于在电脑上使用软件程序来对所拍摄的图像或者在网络上下载的图像做白平衡校正，以便后期的处理或分享。</a:t>
            </a:r>
            <a:endParaRPr lang="en-US" altLang="zh-CN" sz="2400" dirty="0">
              <a:solidFill>
                <a:schemeClr val="bg1"/>
              </a:solidFill>
              <a:latin typeface="微软雅黑"/>
              <a:ea typeface="微软雅黑" pitchFamily="34" charset="-122"/>
            </a:endParaRPr>
          </a:p>
        </p:txBody>
      </p:sp>
      <p:sp>
        <p:nvSpPr>
          <p:cNvPr id="8" name="Rectangle 5" descr="C3443F420FB5676601CD8A6FCB880146">
            <a:extLst>
              <a:ext uri="{FF2B5EF4-FFF2-40B4-BE49-F238E27FC236}">
                <a16:creationId xmlns:a16="http://schemas.microsoft.com/office/drawing/2014/main" id="{BD752B62-6AEE-4CC2-9353-93290A43BFE0}"/>
              </a:ext>
            </a:extLst>
          </p:cNvPr>
          <p:cNvSpPr>
            <a:spLocks noChangeArrowheads="1"/>
          </p:cNvSpPr>
          <p:nvPr/>
        </p:nvSpPr>
        <p:spPr bwMode="auto">
          <a:xfrm>
            <a:off x="3607907" y="1754085"/>
            <a:ext cx="3011125" cy="1830688"/>
          </a:xfrm>
          <a:prstGeom prst="rect">
            <a:avLst/>
          </a:prstGeom>
          <a:blipFill dpi="0" rotWithShape="1">
            <a:blip r:embed="rId3"/>
            <a:srcRect/>
            <a:stretch>
              <a:fillRect t="-7574" b="-748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0" name="文本框 9">
            <a:extLst>
              <a:ext uri="{FF2B5EF4-FFF2-40B4-BE49-F238E27FC236}">
                <a16:creationId xmlns:a16="http://schemas.microsoft.com/office/drawing/2014/main" id="{B2E761A0-66A3-46DA-82A8-3A2A03E1E18E}"/>
              </a:ext>
            </a:extLst>
          </p:cNvPr>
          <p:cNvSpPr txBox="1"/>
          <p:nvPr/>
        </p:nvSpPr>
        <p:spPr>
          <a:xfrm>
            <a:off x="3607907" y="3849231"/>
            <a:ext cx="8117006" cy="2638351"/>
          </a:xfrm>
          <a:prstGeom prst="rect">
            <a:avLst/>
          </a:prstGeom>
          <a:noFill/>
        </p:spPr>
        <p:txBody>
          <a:bodyPr wrap="square" rtlCol="0">
            <a:spAutoFit/>
          </a:bodyPr>
          <a:lstStyle/>
          <a:p>
            <a:pPr>
              <a:lnSpc>
                <a:spcPct val="150000"/>
              </a:lnSpc>
            </a:pPr>
            <a:r>
              <a:rPr lang="zh-CN" altLang="en-US" sz="1400" b="1"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展现层</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：本系统的交互图形界面使用</a:t>
            </a:r>
            <a:r>
              <a:rPr lang="en-US" altLang="zh-CN" sz="14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PyQt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工具包设计，采用</a:t>
            </a:r>
            <a:r>
              <a:rPr lang="en-US" altLang="zh-CN" sz="14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PyQt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自带的信号</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槽机制实现用户的按键处理，将当前最新的图像处理效果显示在中央</a:t>
            </a:r>
            <a:r>
              <a:rPr lang="en-US" altLang="zh-CN" sz="14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Qlabel</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控件上。图像的读取与保存都可以直接调用系统任务管理器对话框。</a:t>
            </a:r>
          </a:p>
          <a:p>
            <a:pPr>
              <a:lnSpc>
                <a:spcPct val="150000"/>
              </a:lnSpc>
            </a:pPr>
            <a:r>
              <a:rPr lang="zh-CN" altLang="en-US" sz="1400" b="1"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逻辑层：</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颜色恒常功能基于开发者训练好的模型，对输入图像进行颜色恒常还原后输出整幅图像。图像效果调节功能调用</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PIL</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库对图像的亮度、锐度、对比度、饱和度进行调节，系统会保存当前临时图像从而实现效果叠加。</a:t>
            </a:r>
          </a:p>
          <a:p>
            <a:pPr>
              <a:lnSpc>
                <a:spcPct val="150000"/>
              </a:lnSpc>
            </a:pPr>
            <a:r>
              <a:rPr lang="zh-CN" altLang="en-US" sz="1400" b="1"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数据层</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：本系统为功能简洁的图像编辑器，数据层上无需大量存储空间，也不需要建立数据库，从而实现轻量化。数据层仅缓存输入图像与当前效果图像。</a:t>
            </a:r>
          </a:p>
        </p:txBody>
      </p:sp>
      <p:pic>
        <p:nvPicPr>
          <p:cNvPr id="11" name="图片 10">
            <a:extLst>
              <a:ext uri="{FF2B5EF4-FFF2-40B4-BE49-F238E27FC236}">
                <a16:creationId xmlns:a16="http://schemas.microsoft.com/office/drawing/2014/main" id="{DD9DB54B-6AB0-47C7-8AF0-C5FE9896227E}"/>
              </a:ext>
            </a:extLst>
          </p:cNvPr>
          <p:cNvPicPr/>
          <p:nvPr/>
        </p:nvPicPr>
        <p:blipFill>
          <a:blip r:embed="rId4"/>
          <a:stretch>
            <a:fillRect/>
          </a:stretch>
        </p:blipFill>
        <p:spPr>
          <a:xfrm>
            <a:off x="6797520" y="1144090"/>
            <a:ext cx="5080270" cy="2527226"/>
          </a:xfrm>
          <a:prstGeom prst="rect">
            <a:avLst/>
          </a:prstGeom>
        </p:spPr>
      </p:pic>
    </p:spTree>
    <p:extLst>
      <p:ext uri="{BB962C8B-B14F-4D97-AF65-F5344CB8AC3E}">
        <p14:creationId xmlns:p14="http://schemas.microsoft.com/office/powerpoint/2010/main" val="2719492964"/>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strVal val="#ppt_w+.3"/>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animEffect transition="in" filter="fade">
                                      <p:cBhvr>
                                        <p:cTn id="27" dur="500"/>
                                        <p:tgtEl>
                                          <p:spTgt spid="8"/>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42" presetClass="entr" presetSubtype="0" fill="hold" nodeType="with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p:bldP spid="8"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直接连接符 89"/>
          <p:cNvCxnSpPr>
            <a:cxnSpLocks/>
          </p:cNvCxnSpPr>
          <p:nvPr/>
        </p:nvCxnSpPr>
        <p:spPr>
          <a:xfrm flipV="1">
            <a:off x="2913306" y="1677171"/>
            <a:ext cx="6083468" cy="288672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604785" y="2553379"/>
            <a:ext cx="3022538" cy="650691"/>
          </a:xfrm>
          <a:prstGeom prst="rect">
            <a:avLst/>
          </a:prstGeom>
          <a:noFill/>
        </p:spPr>
        <p:txBody>
          <a:bodyPr wrap="square" rtlCol="0">
            <a:spAutoFit/>
          </a:bodyPr>
          <a:lstStyle/>
          <a:p>
            <a:pPr>
              <a:lnSpc>
                <a:spcPct val="130000"/>
              </a:lnSpc>
            </a:pPr>
            <a:r>
              <a:rPr lang="zh-CN" altLang="en-US" sz="1467" dirty="0">
                <a:solidFill>
                  <a:schemeClr val="tx1">
                    <a:lumMod val="65000"/>
                    <a:lumOff val="35000"/>
                  </a:schemeClr>
                </a:solidFill>
                <a:latin typeface="微软雅黑" pitchFamily="34" charset="-122"/>
                <a:ea typeface="微软雅黑" pitchFamily="34" charset="-122"/>
              </a:rPr>
              <a:t>与用户交互的界面，实现控件布局，信号与槽的绑定</a:t>
            </a:r>
            <a:endParaRPr lang="en-US" altLang="zh-CN" sz="1467" dirty="0">
              <a:solidFill>
                <a:schemeClr val="tx1">
                  <a:lumMod val="65000"/>
                  <a:lumOff val="35000"/>
                </a:schemeClr>
              </a:solidFill>
              <a:latin typeface="微软雅黑" pitchFamily="34" charset="-122"/>
              <a:ea typeface="微软雅黑" pitchFamily="34" charset="-122"/>
            </a:endParaRPr>
          </a:p>
        </p:txBody>
      </p:sp>
      <p:sp>
        <p:nvSpPr>
          <p:cNvPr id="118" name="TextBox 117"/>
          <p:cNvSpPr txBox="1"/>
          <p:nvPr/>
        </p:nvSpPr>
        <p:spPr>
          <a:xfrm>
            <a:off x="1604784" y="5063131"/>
            <a:ext cx="3264363" cy="650691"/>
          </a:xfrm>
          <a:prstGeom prst="rect">
            <a:avLst/>
          </a:prstGeom>
          <a:noFill/>
        </p:spPr>
        <p:txBody>
          <a:bodyPr wrap="square" rtlCol="0">
            <a:spAutoFit/>
          </a:bodyPr>
          <a:lstStyle/>
          <a:p>
            <a:pPr>
              <a:lnSpc>
                <a:spcPct val="130000"/>
              </a:lnSpc>
            </a:pPr>
            <a:r>
              <a:rPr lang="zh-CN" altLang="en-US" sz="1467" dirty="0">
                <a:solidFill>
                  <a:schemeClr val="tx1">
                    <a:lumMod val="65000"/>
                    <a:lumOff val="35000"/>
                  </a:schemeClr>
                </a:solidFill>
                <a:latin typeface="微软雅黑" pitchFamily="34" charset="-122"/>
                <a:ea typeface="微软雅黑" pitchFamily="34" charset="-122"/>
              </a:rPr>
              <a:t>实现图像处理前的读取与处理完毕后的保存</a:t>
            </a:r>
            <a:endParaRPr lang="en-US" altLang="zh-CN" sz="1467" dirty="0">
              <a:solidFill>
                <a:schemeClr val="tx1">
                  <a:lumMod val="65000"/>
                  <a:lumOff val="35000"/>
                </a:schemeClr>
              </a:solidFill>
              <a:latin typeface="微软雅黑" pitchFamily="34" charset="-122"/>
              <a:ea typeface="微软雅黑" pitchFamily="34" charset="-122"/>
            </a:endParaRPr>
          </a:p>
        </p:txBody>
      </p:sp>
      <p:sp>
        <p:nvSpPr>
          <p:cNvPr id="119" name="TextBox 118"/>
          <p:cNvSpPr txBox="1"/>
          <p:nvPr/>
        </p:nvSpPr>
        <p:spPr>
          <a:xfrm>
            <a:off x="7609884" y="5007843"/>
            <a:ext cx="3394814" cy="650691"/>
          </a:xfrm>
          <a:prstGeom prst="rect">
            <a:avLst/>
          </a:prstGeom>
          <a:noFill/>
        </p:spPr>
        <p:txBody>
          <a:bodyPr wrap="square" rtlCol="0">
            <a:spAutoFit/>
          </a:bodyPr>
          <a:lstStyle/>
          <a:p>
            <a:pPr>
              <a:lnSpc>
                <a:spcPct val="130000"/>
              </a:lnSpc>
            </a:pPr>
            <a:r>
              <a:rPr lang="zh-CN" altLang="en-US" sz="1467" dirty="0">
                <a:solidFill>
                  <a:schemeClr val="tx1">
                    <a:lumMod val="65000"/>
                    <a:lumOff val="35000"/>
                  </a:schemeClr>
                </a:solidFill>
                <a:latin typeface="微软雅黑" pitchFamily="34" charset="-122"/>
                <a:ea typeface="微软雅黑" pitchFamily="34" charset="-122"/>
              </a:rPr>
              <a:t>实现图像的效果增强，从而根据用户需求突出或者弱化图像中某些特征</a:t>
            </a:r>
            <a:endParaRPr lang="en-US" altLang="zh-CN" sz="1467" dirty="0">
              <a:solidFill>
                <a:schemeClr val="tx1">
                  <a:lumMod val="65000"/>
                  <a:lumOff val="35000"/>
                </a:schemeClr>
              </a:solidFill>
              <a:latin typeface="微软雅黑" pitchFamily="34" charset="-122"/>
              <a:ea typeface="微软雅黑" pitchFamily="34" charset="-122"/>
            </a:endParaRPr>
          </a:p>
        </p:txBody>
      </p:sp>
      <p:sp>
        <p:nvSpPr>
          <p:cNvPr id="120" name="TextBox 119"/>
          <p:cNvSpPr txBox="1"/>
          <p:nvPr/>
        </p:nvSpPr>
        <p:spPr>
          <a:xfrm>
            <a:off x="7654198" y="2441153"/>
            <a:ext cx="3031523" cy="357214"/>
          </a:xfrm>
          <a:prstGeom prst="rect">
            <a:avLst/>
          </a:prstGeom>
          <a:noFill/>
        </p:spPr>
        <p:txBody>
          <a:bodyPr wrap="square" rtlCol="0">
            <a:spAutoFit/>
          </a:bodyPr>
          <a:lstStyle/>
          <a:p>
            <a:pPr>
              <a:lnSpc>
                <a:spcPct val="130000"/>
              </a:lnSpc>
            </a:pPr>
            <a:r>
              <a:rPr lang="zh-CN" altLang="en-US" sz="1467" dirty="0">
                <a:solidFill>
                  <a:schemeClr val="tx1">
                    <a:lumMod val="65000"/>
                    <a:lumOff val="35000"/>
                  </a:schemeClr>
                </a:solidFill>
                <a:latin typeface="微软雅黑" pitchFamily="34" charset="-122"/>
                <a:ea typeface="微软雅黑" pitchFamily="34" charset="-122"/>
              </a:rPr>
              <a:t>调用模型对图像进行颜色恒常操作</a:t>
            </a:r>
            <a:endParaRPr lang="en-US" altLang="zh-CN" sz="1467" dirty="0">
              <a:solidFill>
                <a:schemeClr val="tx1">
                  <a:lumMod val="65000"/>
                  <a:lumOff val="35000"/>
                </a:schemeClr>
              </a:solidFill>
              <a:latin typeface="微软雅黑" pitchFamily="34" charset="-122"/>
              <a:ea typeface="微软雅黑" pitchFamily="34" charset="-122"/>
            </a:endParaRPr>
          </a:p>
        </p:txBody>
      </p:sp>
      <p:cxnSp>
        <p:nvCxnSpPr>
          <p:cNvPr id="89" name="直接连接符 88"/>
          <p:cNvCxnSpPr>
            <a:cxnSpLocks/>
          </p:cNvCxnSpPr>
          <p:nvPr/>
        </p:nvCxnSpPr>
        <p:spPr>
          <a:xfrm flipH="1" flipV="1">
            <a:off x="3958727" y="2265869"/>
            <a:ext cx="4838560" cy="2260804"/>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164838" y="1565629"/>
            <a:ext cx="2209933" cy="886244"/>
            <a:chOff x="1623628" y="1206590"/>
            <a:chExt cx="1657450" cy="664683"/>
          </a:xfrm>
        </p:grpSpPr>
        <p:sp>
          <p:nvSpPr>
            <p:cNvPr id="46" name="圆角矩形 45"/>
            <p:cNvSpPr/>
            <p:nvPr/>
          </p:nvSpPr>
          <p:spPr>
            <a:xfrm>
              <a:off x="1623628" y="1410395"/>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圆角矩形 1"/>
            <p:cNvSpPr/>
            <p:nvPr/>
          </p:nvSpPr>
          <p:spPr>
            <a:xfrm>
              <a:off x="1891669" y="1247717"/>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TextBox 107"/>
            <p:cNvSpPr txBox="1"/>
            <p:nvPr/>
          </p:nvSpPr>
          <p:spPr>
            <a:xfrm>
              <a:off x="1827138" y="1524871"/>
              <a:ext cx="1430741" cy="230833"/>
            </a:xfrm>
            <a:prstGeom prst="rect">
              <a:avLst/>
            </a:prstGeom>
            <a:noFill/>
          </p:spPr>
          <p:txBody>
            <a:bodyPr wrap="square" rtlCol="0">
              <a:spAutoFit/>
            </a:bodyPr>
            <a:lstStyle/>
            <a:p>
              <a:r>
                <a:rPr lang="en-US" altLang="zh-CN" sz="1400" dirty="0">
                  <a:solidFill>
                    <a:schemeClr val="bg1"/>
                  </a:solidFill>
                  <a:latin typeface="微软雅黑" pitchFamily="34" charset="-122"/>
                  <a:ea typeface="微软雅黑" pitchFamily="34" charset="-122"/>
                </a:rPr>
                <a:t>GUI</a:t>
              </a:r>
              <a:r>
                <a:rPr lang="zh-CN" altLang="en-US" sz="1400" dirty="0">
                  <a:solidFill>
                    <a:schemeClr val="bg1"/>
                  </a:solidFill>
                  <a:latin typeface="微软雅黑" pitchFamily="34" charset="-122"/>
                  <a:ea typeface="微软雅黑" pitchFamily="34" charset="-122"/>
                </a:rPr>
                <a:t>用户界面</a:t>
              </a:r>
            </a:p>
          </p:txBody>
        </p:sp>
        <p:sp>
          <p:nvSpPr>
            <p:cNvPr id="104" name="TextBox 103"/>
            <p:cNvSpPr txBox="1"/>
            <p:nvPr/>
          </p:nvSpPr>
          <p:spPr>
            <a:xfrm>
              <a:off x="1891669" y="1233031"/>
              <a:ext cx="524423" cy="223091"/>
            </a:xfrm>
            <a:prstGeom prst="rect">
              <a:avLst/>
            </a:prstGeom>
            <a:noFill/>
          </p:spPr>
          <p:txBody>
            <a:bodyPr wrap="none" rtlCol="0">
              <a:spAutoFit/>
            </a:bodyPr>
            <a:lstStyle/>
            <a:p>
              <a:r>
                <a:rPr lang="zh-CN" altLang="en-US" sz="1333" dirty="0">
                  <a:solidFill>
                    <a:schemeClr val="bg1"/>
                  </a:solidFill>
                  <a:latin typeface="微软雅黑" pitchFamily="34" charset="-122"/>
                  <a:ea typeface="微软雅黑" pitchFamily="34" charset="-122"/>
                </a:rPr>
                <a:t>模块一</a:t>
              </a:r>
              <a:endParaRPr lang="en-US" altLang="zh-CN" sz="1333" dirty="0">
                <a:solidFill>
                  <a:schemeClr val="bg1"/>
                </a:solidFill>
                <a:latin typeface="微软雅黑" pitchFamily="34" charset="-122"/>
                <a:ea typeface="微软雅黑" pitchFamily="34" charset="-122"/>
              </a:endParaRPr>
            </a:p>
          </p:txBody>
        </p:sp>
        <p:sp>
          <p:nvSpPr>
            <p:cNvPr id="121" name="椭圆 120"/>
            <p:cNvSpPr/>
            <p:nvPr/>
          </p:nvSpPr>
          <p:spPr>
            <a:xfrm>
              <a:off x="2967290" y="1206590"/>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1</a:t>
              </a:r>
              <a:endParaRPr lang="zh-CN" altLang="en-US" sz="2400" dirty="0">
                <a:latin typeface="+mj-ea"/>
                <a:ea typeface="+mj-ea"/>
              </a:endParaRPr>
            </a:p>
          </p:txBody>
        </p:sp>
      </p:grpSp>
      <p:grpSp>
        <p:nvGrpSpPr>
          <p:cNvPr id="112" name="组合 111"/>
          <p:cNvGrpSpPr/>
          <p:nvPr/>
        </p:nvGrpSpPr>
        <p:grpSpPr>
          <a:xfrm>
            <a:off x="5035730" y="2243088"/>
            <a:ext cx="1762329" cy="1762329"/>
            <a:chOff x="3776797" y="1840194"/>
            <a:chExt cx="1321747" cy="1321747"/>
          </a:xfrm>
        </p:grpSpPr>
        <p:sp>
          <p:nvSpPr>
            <p:cNvPr id="116" name="椭圆 115"/>
            <p:cNvSpPr/>
            <p:nvPr/>
          </p:nvSpPr>
          <p:spPr>
            <a:xfrm>
              <a:off x="3776797" y="1840194"/>
              <a:ext cx="1321747" cy="13217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 name="TextBox 113"/>
            <p:cNvSpPr txBox="1"/>
            <p:nvPr/>
          </p:nvSpPr>
          <p:spPr>
            <a:xfrm>
              <a:off x="3974461" y="2252055"/>
              <a:ext cx="926418" cy="492347"/>
            </a:xfrm>
            <a:prstGeom prst="rect">
              <a:avLst/>
            </a:prstGeom>
            <a:noFill/>
          </p:spPr>
          <p:txBody>
            <a:bodyPr wrap="square" lIns="0" tIns="0" rIns="0" bIns="0" rtlCol="0">
              <a:spAutoFit/>
            </a:bodyPr>
            <a:lstStyle/>
            <a:p>
              <a:pPr algn="ctr"/>
              <a:r>
                <a:rPr lang="zh-CN" altLang="en-US" sz="2133" b="1" dirty="0">
                  <a:solidFill>
                    <a:schemeClr val="bg1"/>
                  </a:solidFill>
                  <a:latin typeface="微软雅黑" pitchFamily="34" charset="-122"/>
                  <a:ea typeface="微软雅黑" pitchFamily="34" charset="-122"/>
                </a:rPr>
                <a:t>颜色恒常性系统</a:t>
              </a:r>
            </a:p>
          </p:txBody>
        </p:sp>
      </p:grpSp>
      <p:grpSp>
        <p:nvGrpSpPr>
          <p:cNvPr id="4" name="组合 3"/>
          <p:cNvGrpSpPr/>
          <p:nvPr/>
        </p:nvGrpSpPr>
        <p:grpSpPr>
          <a:xfrm>
            <a:off x="2185746" y="4011957"/>
            <a:ext cx="2332997" cy="888701"/>
            <a:chOff x="1639310" y="3041337"/>
            <a:chExt cx="1749747" cy="666526"/>
          </a:xfrm>
        </p:grpSpPr>
        <p:sp>
          <p:nvSpPr>
            <p:cNvPr id="47" name="圆角矩形 46"/>
            <p:cNvSpPr/>
            <p:nvPr/>
          </p:nvSpPr>
          <p:spPr>
            <a:xfrm>
              <a:off x="1679751" y="3246985"/>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圆角矩形 47"/>
            <p:cNvSpPr/>
            <p:nvPr/>
          </p:nvSpPr>
          <p:spPr>
            <a:xfrm>
              <a:off x="1999648" y="3082464"/>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TextBox 48"/>
            <p:cNvSpPr txBox="1"/>
            <p:nvPr/>
          </p:nvSpPr>
          <p:spPr>
            <a:xfrm>
              <a:off x="1639310" y="3393473"/>
              <a:ext cx="1485021" cy="230833"/>
            </a:xfrm>
            <a:prstGeom prst="rect">
              <a:avLst/>
            </a:prstGeom>
            <a:noFill/>
          </p:spPr>
          <p:txBody>
            <a:bodyPr wrap="none" rtlCol="0">
              <a:spAutoFit/>
            </a:bodyPr>
            <a:lstStyle/>
            <a:p>
              <a:r>
                <a:rPr lang="zh-CN" altLang="en-US" sz="1400" dirty="0">
                  <a:solidFill>
                    <a:schemeClr val="bg1"/>
                  </a:solidFill>
                  <a:latin typeface="微软雅黑" pitchFamily="34" charset="-122"/>
                  <a:ea typeface="微软雅黑" pitchFamily="34" charset="-122"/>
                </a:rPr>
                <a:t>图像文件的读取与保存</a:t>
              </a:r>
            </a:p>
          </p:txBody>
        </p:sp>
        <p:sp>
          <p:nvSpPr>
            <p:cNvPr id="50" name="TextBox 49"/>
            <p:cNvSpPr txBox="1"/>
            <p:nvPr/>
          </p:nvSpPr>
          <p:spPr>
            <a:xfrm>
              <a:off x="1999648" y="3067778"/>
              <a:ext cx="524422" cy="223091"/>
            </a:xfrm>
            <a:prstGeom prst="rect">
              <a:avLst/>
            </a:prstGeom>
            <a:noFill/>
          </p:spPr>
          <p:txBody>
            <a:bodyPr wrap="none" rtlCol="0">
              <a:spAutoFit/>
            </a:bodyPr>
            <a:lstStyle/>
            <a:p>
              <a:r>
                <a:rPr lang="zh-CN" altLang="en-US" sz="1333" dirty="0">
                  <a:solidFill>
                    <a:schemeClr val="bg1"/>
                  </a:solidFill>
                  <a:latin typeface="微软雅黑" pitchFamily="34" charset="-122"/>
                  <a:ea typeface="微软雅黑" pitchFamily="34" charset="-122"/>
                </a:rPr>
                <a:t>模块二</a:t>
              </a:r>
              <a:endParaRPr lang="en-US" altLang="zh-CN" sz="1333" dirty="0">
                <a:solidFill>
                  <a:schemeClr val="bg1"/>
                </a:solidFill>
                <a:latin typeface="微软雅黑" pitchFamily="34" charset="-122"/>
                <a:ea typeface="微软雅黑" pitchFamily="34" charset="-122"/>
              </a:endParaRPr>
            </a:p>
          </p:txBody>
        </p:sp>
        <p:sp>
          <p:nvSpPr>
            <p:cNvPr id="51" name="椭圆 50"/>
            <p:cNvSpPr/>
            <p:nvPr/>
          </p:nvSpPr>
          <p:spPr>
            <a:xfrm>
              <a:off x="3075269" y="3041337"/>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2</a:t>
              </a:r>
              <a:endParaRPr lang="zh-CN" altLang="en-US" sz="2400" dirty="0">
                <a:latin typeface="+mj-ea"/>
                <a:ea typeface="+mj-ea"/>
              </a:endParaRPr>
            </a:p>
          </p:txBody>
        </p:sp>
      </p:grpSp>
      <p:grpSp>
        <p:nvGrpSpPr>
          <p:cNvPr id="5" name="组合 4"/>
          <p:cNvGrpSpPr/>
          <p:nvPr/>
        </p:nvGrpSpPr>
        <p:grpSpPr>
          <a:xfrm>
            <a:off x="7825713" y="1427201"/>
            <a:ext cx="2012276" cy="883859"/>
            <a:chOff x="6215085" y="891079"/>
            <a:chExt cx="1509207" cy="662894"/>
          </a:xfrm>
        </p:grpSpPr>
        <p:sp>
          <p:nvSpPr>
            <p:cNvPr id="57" name="圆角矩形 56"/>
            <p:cNvSpPr/>
            <p:nvPr/>
          </p:nvSpPr>
          <p:spPr>
            <a:xfrm>
              <a:off x="6215085" y="1093095"/>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圆角矩形 57"/>
            <p:cNvSpPr/>
            <p:nvPr/>
          </p:nvSpPr>
          <p:spPr>
            <a:xfrm>
              <a:off x="6334883" y="932206"/>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TextBox 58"/>
            <p:cNvSpPr txBox="1"/>
            <p:nvPr/>
          </p:nvSpPr>
          <p:spPr>
            <a:xfrm>
              <a:off x="6571270" y="1226736"/>
              <a:ext cx="677108" cy="230833"/>
            </a:xfrm>
            <a:prstGeom prst="rect">
              <a:avLst/>
            </a:prstGeom>
            <a:noFill/>
          </p:spPr>
          <p:txBody>
            <a:bodyPr wrap="none" rtlCol="0">
              <a:spAutoFit/>
            </a:bodyPr>
            <a:lstStyle/>
            <a:p>
              <a:r>
                <a:rPr lang="zh-CN" altLang="en-US" sz="1400" dirty="0">
                  <a:solidFill>
                    <a:schemeClr val="bg1"/>
                  </a:solidFill>
                  <a:latin typeface="微软雅黑" pitchFamily="34" charset="-122"/>
                  <a:ea typeface="微软雅黑" pitchFamily="34" charset="-122"/>
                </a:rPr>
                <a:t>颜色恒常</a:t>
              </a:r>
            </a:p>
          </p:txBody>
        </p:sp>
        <p:sp>
          <p:nvSpPr>
            <p:cNvPr id="60" name="TextBox 59"/>
            <p:cNvSpPr txBox="1"/>
            <p:nvPr/>
          </p:nvSpPr>
          <p:spPr>
            <a:xfrm>
              <a:off x="6334883" y="917520"/>
              <a:ext cx="524423" cy="223090"/>
            </a:xfrm>
            <a:prstGeom prst="rect">
              <a:avLst/>
            </a:prstGeom>
            <a:noFill/>
          </p:spPr>
          <p:txBody>
            <a:bodyPr wrap="none" rtlCol="0">
              <a:spAutoFit/>
            </a:bodyPr>
            <a:lstStyle/>
            <a:p>
              <a:r>
                <a:rPr lang="zh-CN" altLang="en-US" sz="1333" dirty="0">
                  <a:solidFill>
                    <a:schemeClr val="bg1"/>
                  </a:solidFill>
                  <a:latin typeface="微软雅黑" pitchFamily="34" charset="-122"/>
                  <a:ea typeface="微软雅黑" pitchFamily="34" charset="-122"/>
                </a:rPr>
                <a:t>模块三</a:t>
              </a:r>
              <a:endParaRPr lang="en-US" altLang="zh-CN" sz="1333" dirty="0">
                <a:solidFill>
                  <a:schemeClr val="bg1"/>
                </a:solidFill>
                <a:latin typeface="微软雅黑" pitchFamily="34" charset="-122"/>
                <a:ea typeface="微软雅黑" pitchFamily="34" charset="-122"/>
              </a:endParaRPr>
            </a:p>
          </p:txBody>
        </p:sp>
        <p:sp>
          <p:nvSpPr>
            <p:cNvPr id="61" name="椭圆 60"/>
            <p:cNvSpPr/>
            <p:nvPr/>
          </p:nvSpPr>
          <p:spPr>
            <a:xfrm>
              <a:off x="7410504" y="891079"/>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3</a:t>
              </a:r>
              <a:endParaRPr lang="zh-CN" altLang="en-US" sz="2400" dirty="0">
                <a:latin typeface="+mj-ea"/>
                <a:ea typeface="+mj-ea"/>
              </a:endParaRPr>
            </a:p>
          </p:txBody>
        </p:sp>
      </p:grpSp>
      <p:grpSp>
        <p:nvGrpSpPr>
          <p:cNvPr id="6" name="组合 5"/>
          <p:cNvGrpSpPr/>
          <p:nvPr/>
        </p:nvGrpSpPr>
        <p:grpSpPr>
          <a:xfrm>
            <a:off x="7673261" y="4015876"/>
            <a:ext cx="1924391" cy="884784"/>
            <a:chOff x="6388978" y="3097434"/>
            <a:chExt cx="1443293" cy="663588"/>
          </a:xfrm>
        </p:grpSpPr>
        <p:sp>
          <p:nvSpPr>
            <p:cNvPr id="62" name="圆角矩形 61"/>
            <p:cNvSpPr/>
            <p:nvPr/>
          </p:nvSpPr>
          <p:spPr>
            <a:xfrm>
              <a:off x="6388978" y="3300144"/>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 name="圆角矩形 62"/>
            <p:cNvSpPr/>
            <p:nvPr/>
          </p:nvSpPr>
          <p:spPr>
            <a:xfrm>
              <a:off x="6442862" y="3138561"/>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4" name="TextBox 63"/>
            <p:cNvSpPr txBox="1"/>
            <p:nvPr/>
          </p:nvSpPr>
          <p:spPr>
            <a:xfrm>
              <a:off x="6744447" y="3439931"/>
              <a:ext cx="677108" cy="230833"/>
            </a:xfrm>
            <a:prstGeom prst="rect">
              <a:avLst/>
            </a:prstGeom>
            <a:noFill/>
          </p:spPr>
          <p:txBody>
            <a:bodyPr wrap="none" rtlCol="0">
              <a:spAutoFit/>
            </a:bodyPr>
            <a:lstStyle/>
            <a:p>
              <a:r>
                <a:rPr lang="zh-CN" altLang="en-US" sz="1400" dirty="0">
                  <a:solidFill>
                    <a:schemeClr val="bg1"/>
                  </a:solidFill>
                  <a:latin typeface="微软雅黑" pitchFamily="34" charset="-122"/>
                  <a:ea typeface="微软雅黑" pitchFamily="34" charset="-122"/>
                </a:rPr>
                <a:t>效果调节</a:t>
              </a:r>
            </a:p>
          </p:txBody>
        </p:sp>
        <p:sp>
          <p:nvSpPr>
            <p:cNvPr id="65" name="TextBox 64"/>
            <p:cNvSpPr txBox="1"/>
            <p:nvPr/>
          </p:nvSpPr>
          <p:spPr>
            <a:xfrm>
              <a:off x="6442862" y="3123875"/>
              <a:ext cx="524422" cy="223091"/>
            </a:xfrm>
            <a:prstGeom prst="rect">
              <a:avLst/>
            </a:prstGeom>
            <a:noFill/>
          </p:spPr>
          <p:txBody>
            <a:bodyPr wrap="none" rtlCol="0">
              <a:spAutoFit/>
            </a:bodyPr>
            <a:lstStyle/>
            <a:p>
              <a:r>
                <a:rPr lang="zh-CN" altLang="en-US" sz="1333" dirty="0">
                  <a:solidFill>
                    <a:schemeClr val="bg1"/>
                  </a:solidFill>
                  <a:latin typeface="微软雅黑" pitchFamily="34" charset="-122"/>
                  <a:ea typeface="微软雅黑" pitchFamily="34" charset="-122"/>
                </a:rPr>
                <a:t>模块四</a:t>
              </a:r>
              <a:endParaRPr lang="en-US" altLang="zh-CN" sz="1333" dirty="0">
                <a:solidFill>
                  <a:schemeClr val="bg1"/>
                </a:solidFill>
                <a:latin typeface="微软雅黑" pitchFamily="34" charset="-122"/>
                <a:ea typeface="微软雅黑" pitchFamily="34" charset="-122"/>
              </a:endParaRPr>
            </a:p>
          </p:txBody>
        </p:sp>
        <p:sp>
          <p:nvSpPr>
            <p:cNvPr id="66" name="椭圆 65"/>
            <p:cNvSpPr/>
            <p:nvPr/>
          </p:nvSpPr>
          <p:spPr>
            <a:xfrm>
              <a:off x="7518483" y="3097434"/>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4</a:t>
              </a:r>
              <a:endParaRPr lang="zh-CN" altLang="en-US" sz="2400" dirty="0">
                <a:latin typeface="+mj-ea"/>
                <a:ea typeface="+mj-ea"/>
              </a:endParaRPr>
            </a:p>
          </p:txBody>
        </p:sp>
      </p:grpSp>
      <p:sp>
        <p:nvSpPr>
          <p:cNvPr id="38" name="TextBox 34">
            <a:extLst>
              <a:ext uri="{FF2B5EF4-FFF2-40B4-BE49-F238E27FC236}">
                <a16:creationId xmlns:a16="http://schemas.microsoft.com/office/drawing/2014/main" id="{C33387F5-931F-423B-82DC-170CAC58235C}"/>
              </a:ext>
            </a:extLst>
          </p:cNvPr>
          <p:cNvSpPr txBox="1"/>
          <p:nvPr/>
        </p:nvSpPr>
        <p:spPr>
          <a:xfrm>
            <a:off x="535723" y="315672"/>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模块设计</a:t>
            </a:r>
          </a:p>
        </p:txBody>
      </p:sp>
      <p:sp>
        <p:nvSpPr>
          <p:cNvPr id="39" name="TextBox 35">
            <a:extLst>
              <a:ext uri="{FF2B5EF4-FFF2-40B4-BE49-F238E27FC236}">
                <a16:creationId xmlns:a16="http://schemas.microsoft.com/office/drawing/2014/main" id="{3D40F8B6-E188-4B9E-B05F-5DE833F970C4}"/>
              </a:ext>
            </a:extLst>
          </p:cNvPr>
          <p:cNvSpPr txBox="1"/>
          <p:nvPr/>
        </p:nvSpPr>
        <p:spPr>
          <a:xfrm>
            <a:off x="2164838" y="384805"/>
            <a:ext cx="1963999" cy="420564"/>
          </a:xfrm>
          <a:prstGeom prst="rect">
            <a:avLst/>
          </a:prstGeom>
          <a:noFill/>
        </p:spPr>
        <p:txBody>
          <a:bodyPr wrap="none" rtlCol="0">
            <a:spAutoFit/>
          </a:bodyPr>
          <a:lstStyle/>
          <a:p>
            <a:pPr algn="l"/>
            <a:r>
              <a:rPr lang="en-US" altLang="zh-CN" sz="2133" dirty="0">
                <a:solidFill>
                  <a:srgbClr val="666666"/>
                </a:solidFill>
                <a:latin typeface="Arial" panose="020B0604020202020204" pitchFamily="34" charset="0"/>
              </a:rPr>
              <a:t>Module design</a:t>
            </a:r>
          </a:p>
        </p:txBody>
      </p:sp>
      <p:cxnSp>
        <p:nvCxnSpPr>
          <p:cNvPr id="40" name="直接连接符 39">
            <a:extLst>
              <a:ext uri="{FF2B5EF4-FFF2-40B4-BE49-F238E27FC236}">
                <a16:creationId xmlns:a16="http://schemas.microsoft.com/office/drawing/2014/main" id="{6C2D3A87-2F34-4CED-B44F-75D0B8E377D9}"/>
              </a:ext>
            </a:extLst>
          </p:cNvPr>
          <p:cNvCxnSpPr/>
          <p:nvPr/>
        </p:nvCxnSpPr>
        <p:spPr>
          <a:xfrm>
            <a:off x="2140492" y="475403"/>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60773641"/>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anim calcmode="lin" valueType="num">
                                      <p:cBhvr>
                                        <p:cTn id="8" dur="500" fill="hold"/>
                                        <p:tgtEl>
                                          <p:spTgt spid="112"/>
                                        </p:tgtEl>
                                        <p:attrNameLst>
                                          <p:attrName>ppt_x</p:attrName>
                                        </p:attrNameLst>
                                      </p:cBhvr>
                                      <p:tavLst>
                                        <p:tav tm="0">
                                          <p:val>
                                            <p:strVal val="#ppt_x"/>
                                          </p:val>
                                        </p:tav>
                                        <p:tav tm="100000">
                                          <p:val>
                                            <p:strVal val="#ppt_x"/>
                                          </p:val>
                                        </p:tav>
                                      </p:tavLst>
                                    </p:anim>
                                    <p:anim calcmode="lin" valueType="num">
                                      <p:cBhvr>
                                        <p:cTn id="9" dur="500" fill="hold"/>
                                        <p:tgtEl>
                                          <p:spTgt spid="1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barn(outVertical)">
                                      <p:cBhvr>
                                        <p:cTn id="13" dur="500"/>
                                        <p:tgtEl>
                                          <p:spTgt spid="8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par>
                          <p:cTn id="25" fill="hold">
                            <p:stCondLst>
                              <p:cond delay="1500"/>
                            </p:stCondLst>
                            <p:childTnLst>
                              <p:par>
                                <p:cTn id="26" presetID="16" presetClass="entr" presetSubtype="37"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barn(outVertical)">
                                      <p:cBhvr>
                                        <p:cTn id="28" dur="500"/>
                                        <p:tgtEl>
                                          <p:spTgt spid="90"/>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2500"/>
                            </p:stCondLst>
                            <p:childTnLst>
                              <p:par>
                                <p:cTn id="41" presetID="22" presetClass="entr" presetSubtype="1" fill="hold" grpId="0" nodeType="after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wipe(up)">
                                      <p:cBhvr>
                                        <p:cTn id="43" dur="500"/>
                                        <p:tgtEl>
                                          <p:spTgt spid="117"/>
                                        </p:tgtEl>
                                      </p:cBhvr>
                                    </p:animEffect>
                                  </p:childTnLst>
                                </p:cTn>
                              </p:par>
                            </p:childTnLst>
                          </p:cTn>
                        </p:par>
                        <p:par>
                          <p:cTn id="44" fill="hold">
                            <p:stCondLst>
                              <p:cond delay="3000"/>
                            </p:stCondLst>
                            <p:childTnLst>
                              <p:par>
                                <p:cTn id="45" presetID="22" presetClass="entr" presetSubtype="1"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wipe(up)">
                                      <p:cBhvr>
                                        <p:cTn id="47" dur="500"/>
                                        <p:tgtEl>
                                          <p:spTgt spid="118"/>
                                        </p:tgtEl>
                                      </p:cBhvr>
                                    </p:animEffect>
                                  </p:childTnLst>
                                </p:cTn>
                              </p:par>
                            </p:childTnLst>
                          </p:cTn>
                        </p:par>
                        <p:par>
                          <p:cTn id="48" fill="hold">
                            <p:stCondLst>
                              <p:cond delay="3500"/>
                            </p:stCondLst>
                            <p:childTnLst>
                              <p:par>
                                <p:cTn id="49" presetID="22" presetClass="entr" presetSubtype="1"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up)">
                                      <p:cBhvr>
                                        <p:cTn id="51" dur="500"/>
                                        <p:tgtEl>
                                          <p:spTgt spid="120"/>
                                        </p:tgtEl>
                                      </p:cBhvr>
                                    </p:animEffect>
                                  </p:childTnLst>
                                </p:cTn>
                              </p:par>
                            </p:childTnLst>
                          </p:cTn>
                        </p:par>
                        <p:par>
                          <p:cTn id="52" fill="hold">
                            <p:stCondLst>
                              <p:cond delay="4000"/>
                            </p:stCondLst>
                            <p:childTnLst>
                              <p:par>
                                <p:cTn id="53" presetID="22" presetClass="entr" presetSubtype="1"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wipe(up)">
                                      <p:cBhvr>
                                        <p:cTn id="5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19" grpId="0"/>
      <p:bldP spid="1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759064" y="6283625"/>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262744" y="6448828"/>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1494348" y="6189333"/>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10514469" y="6286986"/>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261104" y="5985109"/>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783026" y="6089609"/>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008760" y="6200354"/>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11496603" y="5718830"/>
            <a:ext cx="222965" cy="22296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11223405" y="5875801"/>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TextBox 44"/>
          <p:cNvSpPr txBox="1"/>
          <p:nvPr/>
        </p:nvSpPr>
        <p:spPr>
          <a:xfrm>
            <a:off x="540696" y="288527"/>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功能测试</a:t>
            </a:r>
          </a:p>
        </p:txBody>
      </p:sp>
      <p:sp>
        <p:nvSpPr>
          <p:cNvPr id="46" name="TextBox 45"/>
          <p:cNvSpPr txBox="1"/>
          <p:nvPr/>
        </p:nvSpPr>
        <p:spPr>
          <a:xfrm>
            <a:off x="2091120" y="329628"/>
            <a:ext cx="2109232"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Functional test</a:t>
            </a:r>
            <a:endParaRPr lang="zh-CN" altLang="en-US" sz="2133" dirty="0">
              <a:solidFill>
                <a:schemeClr val="tx1">
                  <a:lumMod val="65000"/>
                  <a:lumOff val="35000"/>
                </a:schemeClr>
              </a:solidFill>
              <a:latin typeface="+mj-ea"/>
              <a:ea typeface="+mj-ea"/>
            </a:endParaRPr>
          </a:p>
        </p:txBody>
      </p:sp>
      <p:cxnSp>
        <p:nvCxnSpPr>
          <p:cNvPr id="47" name="直接连接符 46"/>
          <p:cNvCxnSpPr/>
          <p:nvPr/>
        </p:nvCxnSpPr>
        <p:spPr>
          <a:xfrm>
            <a:off x="2061299" y="400848"/>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7BBAAB44-219A-4C1E-A7E2-92C041286124}"/>
              </a:ext>
            </a:extLst>
          </p:cNvPr>
          <p:cNvPicPr/>
          <p:nvPr/>
        </p:nvPicPr>
        <p:blipFill>
          <a:blip r:embed="rId3"/>
          <a:stretch>
            <a:fillRect/>
          </a:stretch>
        </p:blipFill>
        <p:spPr>
          <a:xfrm>
            <a:off x="1716360" y="862513"/>
            <a:ext cx="8759279" cy="5081495"/>
          </a:xfrm>
          <a:prstGeom prst="rect">
            <a:avLst/>
          </a:prstGeom>
        </p:spPr>
      </p:pic>
      <p:pic>
        <p:nvPicPr>
          <p:cNvPr id="22" name="图片 21">
            <a:extLst>
              <a:ext uri="{FF2B5EF4-FFF2-40B4-BE49-F238E27FC236}">
                <a16:creationId xmlns:a16="http://schemas.microsoft.com/office/drawing/2014/main" id="{AB931081-42F2-48F1-8A8C-DE6538035A3B}"/>
              </a:ext>
            </a:extLst>
          </p:cNvPr>
          <p:cNvPicPr/>
          <p:nvPr/>
        </p:nvPicPr>
        <p:blipFill>
          <a:blip r:embed="rId4"/>
          <a:stretch>
            <a:fillRect/>
          </a:stretch>
        </p:blipFill>
        <p:spPr>
          <a:xfrm>
            <a:off x="1716359" y="860300"/>
            <a:ext cx="8759279" cy="5081495"/>
          </a:xfrm>
          <a:prstGeom prst="rect">
            <a:avLst/>
          </a:prstGeom>
        </p:spPr>
      </p:pic>
      <p:pic>
        <p:nvPicPr>
          <p:cNvPr id="4" name="图片 3">
            <a:extLst>
              <a:ext uri="{FF2B5EF4-FFF2-40B4-BE49-F238E27FC236}">
                <a16:creationId xmlns:a16="http://schemas.microsoft.com/office/drawing/2014/main" id="{3FB80C5C-BF0E-46B1-B2FB-878FC7862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6359" y="862172"/>
            <a:ext cx="8759279" cy="5375794"/>
          </a:xfrm>
          <a:prstGeom prst="rect">
            <a:avLst/>
          </a:prstGeom>
        </p:spPr>
      </p:pic>
      <p:pic>
        <p:nvPicPr>
          <p:cNvPr id="25" name="图片 24">
            <a:extLst>
              <a:ext uri="{FF2B5EF4-FFF2-40B4-BE49-F238E27FC236}">
                <a16:creationId xmlns:a16="http://schemas.microsoft.com/office/drawing/2014/main" id="{BF91E6F7-B245-4F77-8170-FC297BD66088}"/>
              </a:ext>
            </a:extLst>
          </p:cNvPr>
          <p:cNvPicPr/>
          <p:nvPr/>
        </p:nvPicPr>
        <p:blipFill>
          <a:blip r:embed="rId6"/>
          <a:stretch>
            <a:fillRect/>
          </a:stretch>
        </p:blipFill>
        <p:spPr>
          <a:xfrm>
            <a:off x="1713977" y="903614"/>
            <a:ext cx="8759278" cy="5369180"/>
          </a:xfrm>
          <a:prstGeom prst="rect">
            <a:avLst/>
          </a:prstGeom>
        </p:spPr>
      </p:pic>
      <p:pic>
        <p:nvPicPr>
          <p:cNvPr id="26" name="图片 25">
            <a:extLst>
              <a:ext uri="{FF2B5EF4-FFF2-40B4-BE49-F238E27FC236}">
                <a16:creationId xmlns:a16="http://schemas.microsoft.com/office/drawing/2014/main" id="{16AA9197-CE63-4843-8A26-4F4A5DEBDE93}"/>
              </a:ext>
            </a:extLst>
          </p:cNvPr>
          <p:cNvPicPr/>
          <p:nvPr/>
        </p:nvPicPr>
        <p:blipFill>
          <a:blip r:embed="rId7"/>
          <a:stretch>
            <a:fillRect/>
          </a:stretch>
        </p:blipFill>
        <p:spPr>
          <a:xfrm>
            <a:off x="1718745" y="860301"/>
            <a:ext cx="8679897" cy="5412494"/>
          </a:xfrm>
          <a:prstGeom prst="rect">
            <a:avLst/>
          </a:prstGeom>
        </p:spPr>
      </p:pic>
    </p:spTree>
    <p:extLst>
      <p:ext uri="{BB962C8B-B14F-4D97-AF65-F5344CB8AC3E}">
        <p14:creationId xmlns:p14="http://schemas.microsoft.com/office/powerpoint/2010/main" val="1437349150"/>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3625229" y="-310794"/>
            <a:ext cx="7479588" cy="74795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endParaRPr>
          </a:p>
        </p:txBody>
      </p:sp>
      <p:sp>
        <p:nvSpPr>
          <p:cNvPr id="29" name="矩形 28"/>
          <p:cNvSpPr/>
          <p:nvPr/>
        </p:nvSpPr>
        <p:spPr>
          <a:xfrm>
            <a:off x="8221345" y="174498"/>
            <a:ext cx="3970655" cy="8362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0" name="文本框 29"/>
          <p:cNvSpPr txBox="1"/>
          <p:nvPr/>
        </p:nvSpPr>
        <p:spPr>
          <a:xfrm>
            <a:off x="8536622" y="263271"/>
            <a:ext cx="334010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a:ln>
                  <a:noFill/>
                </a:ln>
                <a:solidFill>
                  <a:srgbClr val="FFFFFF"/>
                </a:solidFill>
                <a:effectLst/>
                <a:uLnTx/>
                <a:uFillTx/>
                <a:latin typeface="Arial" panose="020B0604020202020204" pitchFamily="34" charset="0"/>
                <a:ea typeface="方正清刻本悦宋简体" panose="02000000000000000000" charset="-122"/>
                <a:cs typeface="+mn-cs"/>
              </a:rPr>
              <a:t>目 录 </a:t>
            </a:r>
            <a:r>
              <a:rPr kumimoji="0" lang="en-US" altLang="zh-CN" sz="3600" b="0" i="0" u="none" strike="noStrike" kern="1200" cap="none" spc="0" normalizeH="0" baseline="0" noProof="0">
                <a:ln>
                  <a:noFill/>
                </a:ln>
                <a:solidFill>
                  <a:srgbClr val="FFFFFF"/>
                </a:solidFill>
                <a:effectLst/>
                <a:uLnTx/>
                <a:uFillTx/>
                <a:latin typeface="Arial" panose="020B0604020202020204" pitchFamily="34" charset="0"/>
                <a:ea typeface="方正清刻本悦宋简体" panose="02000000000000000000" charset="-122"/>
                <a:cs typeface="+mn-cs"/>
              </a:rPr>
              <a:t>/ </a:t>
            </a:r>
            <a:r>
              <a:rPr kumimoji="0" lang="en-US" altLang="zh-CN" sz="2400" b="0" i="0" u="none" strike="noStrike" kern="1200" cap="none" spc="0" normalizeH="0" baseline="0" noProof="0">
                <a:ln>
                  <a:noFill/>
                </a:ln>
                <a:solidFill>
                  <a:srgbClr val="FFFFFF"/>
                </a:solidFill>
                <a:effectLst/>
                <a:uLnTx/>
                <a:uFillTx/>
                <a:latin typeface="Arial" panose="020B0604020202020204" pitchFamily="34" charset="0"/>
                <a:ea typeface="方正清刻本悦宋简体" panose="02000000000000000000" charset="-122"/>
                <a:cs typeface="+mn-cs"/>
              </a:rPr>
              <a:t>CONTENTS</a:t>
            </a:r>
          </a:p>
        </p:txBody>
      </p:sp>
      <p:sp>
        <p:nvSpPr>
          <p:cNvPr id="31" name="文本框 30"/>
          <p:cNvSpPr txBox="1"/>
          <p:nvPr/>
        </p:nvSpPr>
        <p:spPr>
          <a:xfrm>
            <a:off x="5243104" y="165100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01</a:t>
            </a:r>
          </a:p>
        </p:txBody>
      </p:sp>
      <p:sp>
        <p:nvSpPr>
          <p:cNvPr id="32" name="文本框 31"/>
          <p:cNvSpPr txBox="1"/>
          <p:nvPr/>
        </p:nvSpPr>
        <p:spPr>
          <a:xfrm>
            <a:off x="6201319" y="1595120"/>
            <a:ext cx="24904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研究概述</a:t>
            </a:r>
          </a:p>
        </p:txBody>
      </p:sp>
      <p:sp>
        <p:nvSpPr>
          <p:cNvPr id="33" name="文本框 32"/>
          <p:cNvSpPr txBox="1"/>
          <p:nvPr/>
        </p:nvSpPr>
        <p:spPr>
          <a:xfrm>
            <a:off x="6201319" y="1917700"/>
            <a:ext cx="4837430" cy="336695"/>
          </a:xfrm>
          <a:prstGeom prst="rect">
            <a:avLst/>
          </a:prstGeom>
          <a:noFill/>
        </p:spPr>
        <p:txBody>
          <a:bodyPr wrap="square" rtlCol="0">
            <a:spAutoFit/>
          </a:bodyPr>
          <a:lstStyle/>
          <a:p>
            <a:pPr lvl="0">
              <a:lnSpc>
                <a:spcPct val="150000"/>
              </a:lnSpc>
              <a:defRPr/>
            </a:pPr>
            <a:r>
              <a:rPr lang="en-US" altLang="zh-CN" sz="1200" dirty="0">
                <a:solidFill>
                  <a:srgbClr val="000000"/>
                </a:solidFill>
                <a:latin typeface="微软雅黑" panose="020B0503020204020204" charset="-122"/>
                <a:ea typeface="微软雅黑" panose="020B0503020204020204" charset="-122"/>
                <a:sym typeface="+mn-ea"/>
              </a:rPr>
              <a:t>Research overview</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34" name="文本框 33"/>
          <p:cNvSpPr txBox="1"/>
          <p:nvPr/>
        </p:nvSpPr>
        <p:spPr>
          <a:xfrm>
            <a:off x="5243104" y="2684145"/>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02</a:t>
            </a:r>
          </a:p>
        </p:txBody>
      </p:sp>
      <p:sp>
        <p:nvSpPr>
          <p:cNvPr id="35" name="文本框 34"/>
          <p:cNvSpPr txBox="1"/>
          <p:nvPr/>
        </p:nvSpPr>
        <p:spPr>
          <a:xfrm>
            <a:off x="6201319" y="2628265"/>
            <a:ext cx="24904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相关工作与理论基础</a:t>
            </a:r>
          </a:p>
        </p:txBody>
      </p:sp>
      <p:sp>
        <p:nvSpPr>
          <p:cNvPr id="36" name="文本框 35"/>
          <p:cNvSpPr txBox="1"/>
          <p:nvPr/>
        </p:nvSpPr>
        <p:spPr>
          <a:xfrm>
            <a:off x="6201319" y="2950845"/>
            <a:ext cx="4837430" cy="336695"/>
          </a:xfrm>
          <a:prstGeom prst="rect">
            <a:avLst/>
          </a:prstGeom>
          <a:noFill/>
        </p:spPr>
        <p:txBody>
          <a:bodyPr wrap="square" rtlCol="0">
            <a:spAutoFit/>
          </a:bodyPr>
          <a:lstStyle/>
          <a:p>
            <a:pPr lvl="0">
              <a:lnSpc>
                <a:spcPct val="150000"/>
              </a:lnSpc>
              <a:defRPr/>
            </a:pPr>
            <a:r>
              <a:rPr lang="en-US" altLang="zh-CN" sz="1200" dirty="0">
                <a:solidFill>
                  <a:srgbClr val="000000"/>
                </a:solidFill>
                <a:latin typeface="微软雅黑" panose="020B0503020204020204" charset="-122"/>
                <a:ea typeface="微软雅黑" panose="020B0503020204020204" charset="-122"/>
                <a:sym typeface="+mn-ea"/>
              </a:rPr>
              <a:t>Relevant work and theoretical basis</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37" name="文本框 36"/>
          <p:cNvSpPr txBox="1"/>
          <p:nvPr/>
        </p:nvSpPr>
        <p:spPr>
          <a:xfrm>
            <a:off x="5243104" y="371348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03</a:t>
            </a:r>
          </a:p>
        </p:txBody>
      </p:sp>
      <p:sp>
        <p:nvSpPr>
          <p:cNvPr id="38" name="文本框 37"/>
          <p:cNvSpPr txBox="1"/>
          <p:nvPr/>
        </p:nvSpPr>
        <p:spPr>
          <a:xfrm>
            <a:off x="6201319" y="3657600"/>
            <a:ext cx="24904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颜色恒常性算法的设计</a:t>
            </a:r>
          </a:p>
        </p:txBody>
      </p:sp>
      <p:sp>
        <p:nvSpPr>
          <p:cNvPr id="39" name="文本框 38"/>
          <p:cNvSpPr txBox="1"/>
          <p:nvPr/>
        </p:nvSpPr>
        <p:spPr>
          <a:xfrm>
            <a:off x="6201319" y="3980180"/>
            <a:ext cx="4836795" cy="336695"/>
          </a:xfrm>
          <a:prstGeom prst="rect">
            <a:avLst/>
          </a:prstGeom>
          <a:noFill/>
        </p:spPr>
        <p:txBody>
          <a:bodyPr wrap="square" rtlCol="0">
            <a:spAutoFit/>
          </a:bodyPr>
          <a:lstStyle/>
          <a:p>
            <a:pPr lvl="0">
              <a:lnSpc>
                <a:spcPct val="150000"/>
              </a:lnSpc>
              <a:defRPr/>
            </a:pPr>
            <a:r>
              <a:rPr lang="en-US" altLang="zh-CN" sz="1200" dirty="0">
                <a:solidFill>
                  <a:srgbClr val="000000"/>
                </a:solidFill>
                <a:latin typeface="微软雅黑" panose="020B0503020204020204" charset="-122"/>
                <a:ea typeface="微软雅黑" panose="020B0503020204020204" charset="-122"/>
                <a:sym typeface="+mn-ea"/>
              </a:rPr>
              <a:t>Design of color constancy algorithm</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40" name="文本框 39"/>
          <p:cNvSpPr txBox="1"/>
          <p:nvPr/>
        </p:nvSpPr>
        <p:spPr>
          <a:xfrm>
            <a:off x="5243104" y="472948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04</a:t>
            </a:r>
          </a:p>
        </p:txBody>
      </p:sp>
      <p:sp>
        <p:nvSpPr>
          <p:cNvPr id="41" name="文本框 40"/>
          <p:cNvSpPr txBox="1"/>
          <p:nvPr/>
        </p:nvSpPr>
        <p:spPr>
          <a:xfrm>
            <a:off x="6201319" y="4673600"/>
            <a:ext cx="24904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颜色恒常性系统的实现</a:t>
            </a:r>
          </a:p>
        </p:txBody>
      </p:sp>
      <p:sp>
        <p:nvSpPr>
          <p:cNvPr id="42" name="文本框 41"/>
          <p:cNvSpPr txBox="1"/>
          <p:nvPr/>
        </p:nvSpPr>
        <p:spPr>
          <a:xfrm>
            <a:off x="6201320" y="4996180"/>
            <a:ext cx="3418114" cy="336695"/>
          </a:xfrm>
          <a:prstGeom prst="rect">
            <a:avLst/>
          </a:prstGeom>
          <a:noFill/>
        </p:spPr>
        <p:txBody>
          <a:bodyPr wrap="square" rtlCol="0">
            <a:spAutoFit/>
          </a:bodyPr>
          <a:lstStyle/>
          <a:p>
            <a:pPr lvl="0">
              <a:lnSpc>
                <a:spcPct val="150000"/>
              </a:lnSpc>
              <a:defRPr/>
            </a:pPr>
            <a:r>
              <a:rPr lang="en-US" altLang="zh-CN" sz="1200" dirty="0">
                <a:solidFill>
                  <a:srgbClr val="000000"/>
                </a:solidFill>
                <a:latin typeface="微软雅黑" panose="020B0503020204020204" charset="-122"/>
                <a:ea typeface="微软雅黑" panose="020B0503020204020204" charset="-122"/>
                <a:sym typeface="+mn-ea"/>
              </a:rPr>
              <a:t>Realization of color constancy system</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
        <p:nvSpPr>
          <p:cNvPr id="18" name="文本框 17">
            <a:extLst>
              <a:ext uri="{FF2B5EF4-FFF2-40B4-BE49-F238E27FC236}">
                <a16:creationId xmlns:a16="http://schemas.microsoft.com/office/drawing/2014/main" id="{53CA307B-12B4-4AF7-A84D-705A597CB51F}"/>
              </a:ext>
            </a:extLst>
          </p:cNvPr>
          <p:cNvSpPr txBox="1"/>
          <p:nvPr/>
        </p:nvSpPr>
        <p:spPr>
          <a:xfrm>
            <a:off x="5243104" y="572565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cs"/>
              </a:rPr>
              <a:t>05</a:t>
            </a:r>
          </a:p>
        </p:txBody>
      </p:sp>
      <p:sp>
        <p:nvSpPr>
          <p:cNvPr id="19" name="文本框 18">
            <a:extLst>
              <a:ext uri="{FF2B5EF4-FFF2-40B4-BE49-F238E27FC236}">
                <a16:creationId xmlns:a16="http://schemas.microsoft.com/office/drawing/2014/main" id="{CDB030AF-68D7-4398-BAE8-41865E68D3A5}"/>
              </a:ext>
            </a:extLst>
          </p:cNvPr>
          <p:cNvSpPr txBox="1"/>
          <p:nvPr/>
        </p:nvSpPr>
        <p:spPr>
          <a:xfrm>
            <a:off x="6201319" y="5669770"/>
            <a:ext cx="249047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总结与展望</a:t>
            </a:r>
          </a:p>
        </p:txBody>
      </p:sp>
      <p:sp>
        <p:nvSpPr>
          <p:cNvPr id="20" name="文本框 19">
            <a:extLst>
              <a:ext uri="{FF2B5EF4-FFF2-40B4-BE49-F238E27FC236}">
                <a16:creationId xmlns:a16="http://schemas.microsoft.com/office/drawing/2014/main" id="{E5FC1C8D-4B33-4B0E-A4DE-063AB35527A6}"/>
              </a:ext>
            </a:extLst>
          </p:cNvPr>
          <p:cNvSpPr txBox="1"/>
          <p:nvPr/>
        </p:nvSpPr>
        <p:spPr>
          <a:xfrm>
            <a:off x="6201320" y="5992350"/>
            <a:ext cx="3418114" cy="336695"/>
          </a:xfrm>
          <a:prstGeom prst="rect">
            <a:avLst/>
          </a:prstGeom>
          <a:noFill/>
        </p:spPr>
        <p:txBody>
          <a:bodyPr wrap="square" rtlCol="0">
            <a:spAutoFit/>
          </a:bodyPr>
          <a:lstStyle/>
          <a:p>
            <a:pPr lvl="0">
              <a:lnSpc>
                <a:spcPct val="150000"/>
              </a:lnSpc>
              <a:defRPr/>
            </a:pPr>
            <a:r>
              <a:rPr lang="en-US" altLang="zh-CN" sz="1200" dirty="0">
                <a:solidFill>
                  <a:srgbClr val="000000"/>
                </a:solidFill>
                <a:latin typeface="微软雅黑" panose="020B0503020204020204" charset="-122"/>
                <a:ea typeface="微软雅黑" panose="020B0503020204020204" charset="-122"/>
                <a:sym typeface="+mn-ea"/>
              </a:rPr>
              <a:t>Summary and Prospect</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spTree>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par>
                                <p:cTn id="22" presetID="2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ppt_x</p:attrName>
                                        </p:attrNameLst>
                                      </p:cBhvr>
                                      <p:tavLst>
                                        <p:tav tm="0">
                                          <p:val>
                                            <p:strVal val="#ppt_x-.2"/>
                                          </p:val>
                                        </p:tav>
                                        <p:tav tm="100000">
                                          <p:val>
                                            <p:strVal val="#ppt_x"/>
                                          </p:val>
                                        </p:tav>
                                      </p:tavLst>
                                    </p:anim>
                                    <p:anim calcmode="lin" valueType="num">
                                      <p:cBhvr>
                                        <p:cTn id="25" dur="5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26" dur="500"/>
                                        <p:tgtEl>
                                          <p:spTgt spid="32"/>
                                        </p:tgtEl>
                                      </p:cBhvr>
                                    </p:animEffect>
                                  </p:childTnLst>
                                </p:cTn>
                              </p:par>
                              <p:par>
                                <p:cTn id="27" presetID="29"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ppt_x</p:attrName>
                                        </p:attrNameLst>
                                      </p:cBhvr>
                                      <p:tavLst>
                                        <p:tav tm="0">
                                          <p:val>
                                            <p:strVal val="#ppt_x-.2"/>
                                          </p:val>
                                        </p:tav>
                                        <p:tav tm="100000">
                                          <p:val>
                                            <p:strVal val="#ppt_x"/>
                                          </p:val>
                                        </p:tav>
                                      </p:tavLst>
                                    </p:anim>
                                    <p:anim calcmode="lin" valueType="num">
                                      <p:cBhvr>
                                        <p:cTn id="30"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ppt_x</p:attrName>
                                        </p:attrNameLst>
                                      </p:cBhvr>
                                      <p:tavLst>
                                        <p:tav tm="0">
                                          <p:val>
                                            <p:strVal val="#ppt_x-.2"/>
                                          </p:val>
                                        </p:tav>
                                        <p:tav tm="100000">
                                          <p:val>
                                            <p:strVal val="#ppt_x"/>
                                          </p:val>
                                        </p:tav>
                                      </p:tavLst>
                                    </p:anim>
                                    <p:anim calcmode="lin" valueType="num">
                                      <p:cBhvr>
                                        <p:cTn id="40" dur="5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41" dur="500"/>
                                        <p:tgtEl>
                                          <p:spTgt spid="35"/>
                                        </p:tgtEl>
                                      </p:cBhvr>
                                    </p:animEffect>
                                  </p:childTnLst>
                                </p:cTn>
                              </p:par>
                              <p:par>
                                <p:cTn id="42" presetID="29"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ppt_x</p:attrName>
                                        </p:attrNameLst>
                                      </p:cBhvr>
                                      <p:tavLst>
                                        <p:tav tm="0">
                                          <p:val>
                                            <p:strVal val="#ppt_x-.2"/>
                                          </p:val>
                                        </p:tav>
                                        <p:tav tm="100000">
                                          <p:val>
                                            <p:strVal val="#ppt_x"/>
                                          </p:val>
                                        </p:tav>
                                      </p:tavLst>
                                    </p:anim>
                                    <p:anim calcmode="lin" valueType="num">
                                      <p:cBhvr>
                                        <p:cTn id="45" dur="5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46" dur="500"/>
                                        <p:tgtEl>
                                          <p:spTgt spid="3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ppt_x</p:attrName>
                                        </p:attrNameLst>
                                      </p:cBhvr>
                                      <p:tavLst>
                                        <p:tav tm="0">
                                          <p:val>
                                            <p:strVal val="#ppt_x-.2"/>
                                          </p:val>
                                        </p:tav>
                                        <p:tav tm="100000">
                                          <p:val>
                                            <p:strVal val="#ppt_x"/>
                                          </p:val>
                                        </p:tav>
                                      </p:tavLst>
                                    </p:anim>
                                    <p:anim calcmode="lin" valueType="num">
                                      <p:cBhvr>
                                        <p:cTn id="55" dur="5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56" dur="500"/>
                                        <p:tgtEl>
                                          <p:spTgt spid="38"/>
                                        </p:tgtEl>
                                      </p:cBhvr>
                                    </p:animEffect>
                                  </p:childTnLst>
                                </p:cTn>
                              </p:par>
                              <p:par>
                                <p:cTn id="57" presetID="29"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2"/>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61" dur="500"/>
                                        <p:tgtEl>
                                          <p:spTgt spid="39"/>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Effect transition="in" filter="fade">
                                      <p:cBhvr>
                                        <p:cTn id="66" dur="500"/>
                                        <p:tgtEl>
                                          <p:spTgt spid="40"/>
                                        </p:tgtEl>
                                      </p:cBhvr>
                                    </p:animEffect>
                                  </p:childTnLst>
                                </p:cTn>
                              </p:par>
                              <p:par>
                                <p:cTn id="67" presetID="29"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ppt_x</p:attrName>
                                        </p:attrNameLst>
                                      </p:cBhvr>
                                      <p:tavLst>
                                        <p:tav tm="0">
                                          <p:val>
                                            <p:strVal val="#ppt_x-.2"/>
                                          </p:val>
                                        </p:tav>
                                        <p:tav tm="100000">
                                          <p:val>
                                            <p:strVal val="#ppt_x"/>
                                          </p:val>
                                        </p:tav>
                                      </p:tavLst>
                                    </p:anim>
                                    <p:anim calcmode="lin" valueType="num">
                                      <p:cBhvr>
                                        <p:cTn id="70" dur="5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71" dur="500"/>
                                        <p:tgtEl>
                                          <p:spTgt spid="41"/>
                                        </p:tgtEl>
                                      </p:cBhvr>
                                    </p:animEffect>
                                  </p:childTnLst>
                                </p:cTn>
                              </p:par>
                              <p:par>
                                <p:cTn id="72" presetID="29"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ppt_x</p:attrName>
                                        </p:attrNameLst>
                                      </p:cBhvr>
                                      <p:tavLst>
                                        <p:tav tm="0">
                                          <p:val>
                                            <p:strVal val="#ppt_x-.2"/>
                                          </p:val>
                                        </p:tav>
                                        <p:tav tm="100000">
                                          <p:val>
                                            <p:strVal val="#ppt_x"/>
                                          </p:val>
                                        </p:tav>
                                      </p:tavLst>
                                    </p:anim>
                                    <p:anim calcmode="lin" valueType="num">
                                      <p:cBhvr>
                                        <p:cTn id="75" dur="5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76" dur="500"/>
                                        <p:tgtEl>
                                          <p:spTgt spid="42"/>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500" fill="hold"/>
                                        <p:tgtEl>
                                          <p:spTgt spid="18"/>
                                        </p:tgtEl>
                                        <p:attrNameLst>
                                          <p:attrName>ppt_w</p:attrName>
                                        </p:attrNameLst>
                                      </p:cBhvr>
                                      <p:tavLst>
                                        <p:tav tm="0">
                                          <p:val>
                                            <p:fltVal val="0"/>
                                          </p:val>
                                        </p:tav>
                                        <p:tav tm="100000">
                                          <p:val>
                                            <p:strVal val="#ppt_w"/>
                                          </p:val>
                                        </p:tav>
                                      </p:tavLst>
                                    </p:anim>
                                    <p:anim calcmode="lin" valueType="num">
                                      <p:cBhvr>
                                        <p:cTn id="80" dur="500" fill="hold"/>
                                        <p:tgtEl>
                                          <p:spTgt spid="18"/>
                                        </p:tgtEl>
                                        <p:attrNameLst>
                                          <p:attrName>ppt_h</p:attrName>
                                        </p:attrNameLst>
                                      </p:cBhvr>
                                      <p:tavLst>
                                        <p:tav tm="0">
                                          <p:val>
                                            <p:fltVal val="0"/>
                                          </p:val>
                                        </p:tav>
                                        <p:tav tm="100000">
                                          <p:val>
                                            <p:strVal val="#ppt_h"/>
                                          </p:val>
                                        </p:tav>
                                      </p:tavLst>
                                    </p:anim>
                                    <p:animEffect transition="in" filter="fade">
                                      <p:cBhvr>
                                        <p:cTn id="81" dur="500"/>
                                        <p:tgtEl>
                                          <p:spTgt spid="18"/>
                                        </p:tgtEl>
                                      </p:cBhvr>
                                    </p:animEffect>
                                  </p:childTnLst>
                                </p:cTn>
                              </p:par>
                              <p:par>
                                <p:cTn id="82" presetID="29"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500" fill="hold"/>
                                        <p:tgtEl>
                                          <p:spTgt spid="19"/>
                                        </p:tgtEl>
                                        <p:attrNameLst>
                                          <p:attrName>ppt_x</p:attrName>
                                        </p:attrNameLst>
                                      </p:cBhvr>
                                      <p:tavLst>
                                        <p:tav tm="0">
                                          <p:val>
                                            <p:strVal val="#ppt_x-.2"/>
                                          </p:val>
                                        </p:tav>
                                        <p:tav tm="100000">
                                          <p:val>
                                            <p:strVal val="#ppt_x"/>
                                          </p:val>
                                        </p:tav>
                                      </p:tavLst>
                                    </p:anim>
                                    <p:anim calcmode="lin" valueType="num">
                                      <p:cBhvr>
                                        <p:cTn id="85"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86" dur="500"/>
                                        <p:tgtEl>
                                          <p:spTgt spid="19"/>
                                        </p:tgtEl>
                                      </p:cBhvr>
                                    </p:animEffect>
                                  </p:childTnLst>
                                </p:cTn>
                              </p:par>
                              <p:par>
                                <p:cTn id="87" presetID="29"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p:cTn id="89" dur="500" fill="hold"/>
                                        <p:tgtEl>
                                          <p:spTgt spid="20"/>
                                        </p:tgtEl>
                                        <p:attrNameLst>
                                          <p:attrName>ppt_x</p:attrName>
                                        </p:attrNameLst>
                                      </p:cBhvr>
                                      <p:tavLst>
                                        <p:tav tm="0">
                                          <p:val>
                                            <p:strVal val="#ppt_x-.2"/>
                                          </p:val>
                                        </p:tav>
                                        <p:tav tm="100000">
                                          <p:val>
                                            <p:strVal val="#ppt_x"/>
                                          </p:val>
                                        </p:tav>
                                      </p:tavLst>
                                    </p:anim>
                                    <p:anim calcmode="lin" valueType="num">
                                      <p:cBhvr>
                                        <p:cTn id="90"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9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p:bldP spid="31" grpId="0" bldLvl="0" animBg="1"/>
      <p:bldP spid="32" grpId="0"/>
      <p:bldP spid="33" grpId="0"/>
      <p:bldP spid="34" grpId="0" bldLvl="0" animBg="1"/>
      <p:bldP spid="35" grpId="0"/>
      <p:bldP spid="36" grpId="0"/>
      <p:bldP spid="37" grpId="0" bldLvl="0" animBg="1"/>
      <p:bldP spid="38" grpId="0"/>
      <p:bldP spid="39" grpId="0"/>
      <p:bldP spid="40" grpId="0" bldLvl="0" animBg="1"/>
      <p:bldP spid="41" grpId="0"/>
      <p:bldP spid="42" grpId="0"/>
      <p:bldP spid="18" grpId="0" bldLvl="0" animBg="1"/>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759064" y="6283625"/>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262744" y="6448828"/>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1494348" y="6189333"/>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10514469" y="6286986"/>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261104" y="5985109"/>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783026" y="6089609"/>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008760" y="6200354"/>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11496603" y="5718830"/>
            <a:ext cx="222965" cy="22296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11223405" y="5875801"/>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TextBox 44"/>
          <p:cNvSpPr txBox="1"/>
          <p:nvPr/>
        </p:nvSpPr>
        <p:spPr>
          <a:xfrm>
            <a:off x="540696" y="288527"/>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功能测试</a:t>
            </a:r>
          </a:p>
        </p:txBody>
      </p:sp>
      <p:sp>
        <p:nvSpPr>
          <p:cNvPr id="46" name="TextBox 45"/>
          <p:cNvSpPr txBox="1"/>
          <p:nvPr/>
        </p:nvSpPr>
        <p:spPr>
          <a:xfrm>
            <a:off x="2091120" y="329628"/>
            <a:ext cx="2109232"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Functional test</a:t>
            </a:r>
            <a:endParaRPr lang="zh-CN" altLang="en-US" sz="2133" dirty="0">
              <a:solidFill>
                <a:schemeClr val="tx1">
                  <a:lumMod val="65000"/>
                  <a:lumOff val="35000"/>
                </a:schemeClr>
              </a:solidFill>
              <a:latin typeface="+mj-ea"/>
              <a:ea typeface="+mj-ea"/>
            </a:endParaRPr>
          </a:p>
        </p:txBody>
      </p:sp>
      <p:cxnSp>
        <p:nvCxnSpPr>
          <p:cNvPr id="47" name="直接连接符 46"/>
          <p:cNvCxnSpPr/>
          <p:nvPr/>
        </p:nvCxnSpPr>
        <p:spPr>
          <a:xfrm>
            <a:off x="2061299" y="400848"/>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2EDA66BD-A2F6-417A-A5F5-91EEA6084547}"/>
              </a:ext>
            </a:extLst>
          </p:cNvPr>
          <p:cNvPicPr/>
          <p:nvPr/>
        </p:nvPicPr>
        <p:blipFill>
          <a:blip r:embed="rId3"/>
          <a:stretch>
            <a:fillRect/>
          </a:stretch>
        </p:blipFill>
        <p:spPr>
          <a:xfrm>
            <a:off x="444288" y="903614"/>
            <a:ext cx="3329084" cy="2001912"/>
          </a:xfrm>
          <a:prstGeom prst="rect">
            <a:avLst/>
          </a:prstGeom>
        </p:spPr>
      </p:pic>
      <p:pic>
        <p:nvPicPr>
          <p:cNvPr id="20" name="图片 19">
            <a:extLst>
              <a:ext uri="{FF2B5EF4-FFF2-40B4-BE49-F238E27FC236}">
                <a16:creationId xmlns:a16="http://schemas.microsoft.com/office/drawing/2014/main" id="{4B1B7F80-2E59-4798-B634-41E239D9F5D9}"/>
              </a:ext>
            </a:extLst>
          </p:cNvPr>
          <p:cNvPicPr/>
          <p:nvPr/>
        </p:nvPicPr>
        <p:blipFill>
          <a:blip r:embed="rId4"/>
          <a:stretch>
            <a:fillRect/>
          </a:stretch>
        </p:blipFill>
        <p:spPr>
          <a:xfrm>
            <a:off x="540696" y="3722109"/>
            <a:ext cx="3232676" cy="2153692"/>
          </a:xfrm>
          <a:prstGeom prst="rect">
            <a:avLst/>
          </a:prstGeom>
        </p:spPr>
      </p:pic>
      <p:pic>
        <p:nvPicPr>
          <p:cNvPr id="23" name="图片 22">
            <a:extLst>
              <a:ext uri="{FF2B5EF4-FFF2-40B4-BE49-F238E27FC236}">
                <a16:creationId xmlns:a16="http://schemas.microsoft.com/office/drawing/2014/main" id="{834D046D-F71B-4F4D-87CC-DC0422D2BBA5}"/>
              </a:ext>
            </a:extLst>
          </p:cNvPr>
          <p:cNvPicPr/>
          <p:nvPr/>
        </p:nvPicPr>
        <p:blipFill>
          <a:blip r:embed="rId5"/>
          <a:stretch>
            <a:fillRect/>
          </a:stretch>
        </p:blipFill>
        <p:spPr>
          <a:xfrm>
            <a:off x="4229134" y="903614"/>
            <a:ext cx="3329084" cy="2001912"/>
          </a:xfrm>
          <a:prstGeom prst="rect">
            <a:avLst/>
          </a:prstGeom>
        </p:spPr>
      </p:pic>
      <p:pic>
        <p:nvPicPr>
          <p:cNvPr id="24" name="图片 23">
            <a:extLst>
              <a:ext uri="{FF2B5EF4-FFF2-40B4-BE49-F238E27FC236}">
                <a16:creationId xmlns:a16="http://schemas.microsoft.com/office/drawing/2014/main" id="{E35A4627-7474-45A1-BF7B-983689E55387}"/>
              </a:ext>
            </a:extLst>
          </p:cNvPr>
          <p:cNvPicPr/>
          <p:nvPr/>
        </p:nvPicPr>
        <p:blipFill>
          <a:blip r:embed="rId6"/>
          <a:stretch>
            <a:fillRect/>
          </a:stretch>
        </p:blipFill>
        <p:spPr>
          <a:xfrm>
            <a:off x="4200352" y="3788103"/>
            <a:ext cx="3357866" cy="2087698"/>
          </a:xfrm>
          <a:prstGeom prst="rect">
            <a:avLst/>
          </a:prstGeom>
        </p:spPr>
      </p:pic>
      <p:pic>
        <p:nvPicPr>
          <p:cNvPr id="27" name="图片 26">
            <a:extLst>
              <a:ext uri="{FF2B5EF4-FFF2-40B4-BE49-F238E27FC236}">
                <a16:creationId xmlns:a16="http://schemas.microsoft.com/office/drawing/2014/main" id="{756277E9-3B37-489C-813A-43DEDEF9E233}"/>
              </a:ext>
            </a:extLst>
          </p:cNvPr>
          <p:cNvPicPr/>
          <p:nvPr/>
        </p:nvPicPr>
        <p:blipFill>
          <a:blip r:embed="rId7"/>
          <a:stretch>
            <a:fillRect/>
          </a:stretch>
        </p:blipFill>
        <p:spPr>
          <a:xfrm>
            <a:off x="8167520" y="916205"/>
            <a:ext cx="3329083" cy="2001912"/>
          </a:xfrm>
          <a:prstGeom prst="rect">
            <a:avLst/>
          </a:prstGeom>
        </p:spPr>
      </p:pic>
      <p:pic>
        <p:nvPicPr>
          <p:cNvPr id="28" name="图片 27">
            <a:extLst>
              <a:ext uri="{FF2B5EF4-FFF2-40B4-BE49-F238E27FC236}">
                <a16:creationId xmlns:a16="http://schemas.microsoft.com/office/drawing/2014/main" id="{48C1B376-3EAF-4ABC-838C-B322FE917753}"/>
              </a:ext>
            </a:extLst>
          </p:cNvPr>
          <p:cNvPicPr/>
          <p:nvPr/>
        </p:nvPicPr>
        <p:blipFill>
          <a:blip r:embed="rId8"/>
          <a:stretch>
            <a:fillRect/>
          </a:stretch>
        </p:blipFill>
        <p:spPr>
          <a:xfrm>
            <a:off x="8167520" y="3788103"/>
            <a:ext cx="3329083" cy="2001912"/>
          </a:xfrm>
          <a:prstGeom prst="rect">
            <a:avLst/>
          </a:prstGeom>
        </p:spPr>
      </p:pic>
      <p:sp>
        <p:nvSpPr>
          <p:cNvPr id="29" name="TextBox 44">
            <a:extLst>
              <a:ext uri="{FF2B5EF4-FFF2-40B4-BE49-F238E27FC236}">
                <a16:creationId xmlns:a16="http://schemas.microsoft.com/office/drawing/2014/main" id="{095EAB93-D950-46F8-9494-11D3222D96E3}"/>
              </a:ext>
            </a:extLst>
          </p:cNvPr>
          <p:cNvSpPr txBox="1"/>
          <p:nvPr/>
        </p:nvSpPr>
        <p:spPr>
          <a:xfrm>
            <a:off x="1808220" y="3152682"/>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亮度</a:t>
            </a:r>
          </a:p>
        </p:txBody>
      </p:sp>
      <p:sp>
        <p:nvSpPr>
          <p:cNvPr id="30" name="TextBox 44">
            <a:extLst>
              <a:ext uri="{FF2B5EF4-FFF2-40B4-BE49-F238E27FC236}">
                <a16:creationId xmlns:a16="http://schemas.microsoft.com/office/drawing/2014/main" id="{675A2830-C2DE-47D0-8B71-F2D0286FDDFD}"/>
              </a:ext>
            </a:extLst>
          </p:cNvPr>
          <p:cNvSpPr txBox="1"/>
          <p:nvPr/>
        </p:nvSpPr>
        <p:spPr>
          <a:xfrm>
            <a:off x="5530471" y="3146759"/>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色温</a:t>
            </a:r>
          </a:p>
        </p:txBody>
      </p:sp>
      <p:sp>
        <p:nvSpPr>
          <p:cNvPr id="33" name="TextBox 44">
            <a:extLst>
              <a:ext uri="{FF2B5EF4-FFF2-40B4-BE49-F238E27FC236}">
                <a16:creationId xmlns:a16="http://schemas.microsoft.com/office/drawing/2014/main" id="{5407E3C4-EBF5-44AC-9EDF-4DC9E8E1FC48}"/>
              </a:ext>
            </a:extLst>
          </p:cNvPr>
          <p:cNvSpPr txBox="1"/>
          <p:nvPr/>
        </p:nvSpPr>
        <p:spPr>
          <a:xfrm>
            <a:off x="9355007" y="3146759"/>
            <a:ext cx="95410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对比度</a:t>
            </a:r>
          </a:p>
        </p:txBody>
      </p:sp>
    </p:spTree>
    <p:extLst>
      <p:ext uri="{BB962C8B-B14F-4D97-AF65-F5344CB8AC3E}">
        <p14:creationId xmlns:p14="http://schemas.microsoft.com/office/powerpoint/2010/main" val="337199408"/>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0F43E000-90EE-4FDE-AF07-750F595FD01B}"/>
              </a:ext>
            </a:extLst>
          </p:cNvPr>
          <p:cNvPicPr/>
          <p:nvPr/>
        </p:nvPicPr>
        <p:blipFill>
          <a:blip r:embed="rId3"/>
          <a:stretch>
            <a:fillRect/>
          </a:stretch>
        </p:blipFill>
        <p:spPr>
          <a:xfrm>
            <a:off x="7587282" y="3648899"/>
            <a:ext cx="3909322" cy="2634726"/>
          </a:xfrm>
          <a:prstGeom prst="rect">
            <a:avLst/>
          </a:prstGeom>
        </p:spPr>
      </p:pic>
      <p:pic>
        <p:nvPicPr>
          <p:cNvPr id="26" name="图片 25">
            <a:extLst>
              <a:ext uri="{FF2B5EF4-FFF2-40B4-BE49-F238E27FC236}">
                <a16:creationId xmlns:a16="http://schemas.microsoft.com/office/drawing/2014/main" id="{7C60E896-05E1-4DBF-BC85-7C806C2BD351}"/>
              </a:ext>
            </a:extLst>
          </p:cNvPr>
          <p:cNvPicPr/>
          <p:nvPr/>
        </p:nvPicPr>
        <p:blipFill>
          <a:blip r:embed="rId4"/>
          <a:stretch>
            <a:fillRect/>
          </a:stretch>
        </p:blipFill>
        <p:spPr>
          <a:xfrm>
            <a:off x="625459" y="3648899"/>
            <a:ext cx="3931831" cy="2638457"/>
          </a:xfrm>
          <a:prstGeom prst="rect">
            <a:avLst/>
          </a:prstGeom>
        </p:spPr>
      </p:pic>
      <p:sp>
        <p:nvSpPr>
          <p:cNvPr id="5" name="椭圆 4"/>
          <p:cNvSpPr/>
          <p:nvPr/>
        </p:nvSpPr>
        <p:spPr>
          <a:xfrm>
            <a:off x="759064" y="6283625"/>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262744" y="6448828"/>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1494348" y="6189333"/>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10514469" y="6286986"/>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261104" y="5985109"/>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783026" y="6089609"/>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1008760" y="6200354"/>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11496603" y="5718830"/>
            <a:ext cx="222965" cy="22296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11223405" y="5875801"/>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TextBox 44"/>
          <p:cNvSpPr txBox="1"/>
          <p:nvPr/>
        </p:nvSpPr>
        <p:spPr>
          <a:xfrm>
            <a:off x="540696" y="288527"/>
            <a:ext cx="155042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功能测试</a:t>
            </a:r>
          </a:p>
        </p:txBody>
      </p:sp>
      <p:sp>
        <p:nvSpPr>
          <p:cNvPr id="46" name="TextBox 45"/>
          <p:cNvSpPr txBox="1"/>
          <p:nvPr/>
        </p:nvSpPr>
        <p:spPr>
          <a:xfrm>
            <a:off x="2091120" y="329628"/>
            <a:ext cx="2109232"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Functional test</a:t>
            </a:r>
            <a:endParaRPr lang="zh-CN" altLang="en-US" sz="2133" dirty="0">
              <a:solidFill>
                <a:schemeClr val="tx1">
                  <a:lumMod val="65000"/>
                  <a:lumOff val="35000"/>
                </a:schemeClr>
              </a:solidFill>
              <a:latin typeface="+mj-ea"/>
              <a:ea typeface="+mj-ea"/>
            </a:endParaRPr>
          </a:p>
        </p:txBody>
      </p:sp>
      <p:cxnSp>
        <p:nvCxnSpPr>
          <p:cNvPr id="47" name="直接连接符 46"/>
          <p:cNvCxnSpPr/>
          <p:nvPr/>
        </p:nvCxnSpPr>
        <p:spPr>
          <a:xfrm>
            <a:off x="2061299" y="400848"/>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TextBox 44">
            <a:extLst>
              <a:ext uri="{FF2B5EF4-FFF2-40B4-BE49-F238E27FC236}">
                <a16:creationId xmlns:a16="http://schemas.microsoft.com/office/drawing/2014/main" id="{095EAB93-D950-46F8-9494-11D3222D96E3}"/>
              </a:ext>
            </a:extLst>
          </p:cNvPr>
          <p:cNvSpPr txBox="1"/>
          <p:nvPr/>
        </p:nvSpPr>
        <p:spPr>
          <a:xfrm>
            <a:off x="1977954" y="3237958"/>
            <a:ext cx="95410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饱和度</a:t>
            </a:r>
          </a:p>
        </p:txBody>
      </p:sp>
      <p:sp>
        <p:nvSpPr>
          <p:cNvPr id="33" name="TextBox 44">
            <a:extLst>
              <a:ext uri="{FF2B5EF4-FFF2-40B4-BE49-F238E27FC236}">
                <a16:creationId xmlns:a16="http://schemas.microsoft.com/office/drawing/2014/main" id="{5407E3C4-EBF5-44AC-9EDF-4DC9E8E1FC48}"/>
              </a:ext>
            </a:extLst>
          </p:cNvPr>
          <p:cNvSpPr txBox="1"/>
          <p:nvPr/>
        </p:nvSpPr>
        <p:spPr>
          <a:xfrm>
            <a:off x="9344375" y="3248789"/>
            <a:ext cx="697627" cy="400110"/>
          </a:xfrm>
          <a:prstGeom prst="rect">
            <a:avLst/>
          </a:prstGeom>
          <a:noFill/>
        </p:spPr>
        <p:txBody>
          <a:bodyPr wrap="none" rtlCol="0">
            <a:spAutoFit/>
          </a:bodyPr>
          <a:lstStyle/>
          <a:p>
            <a:r>
              <a:rPr lang="zh-CN" altLang="en-US" sz="2000" dirty="0">
                <a:solidFill>
                  <a:schemeClr val="tx1">
                    <a:lumMod val="65000"/>
                    <a:lumOff val="35000"/>
                  </a:schemeClr>
                </a:solidFill>
                <a:latin typeface="+mj-ea"/>
                <a:ea typeface="+mj-ea"/>
              </a:rPr>
              <a:t>锐度</a:t>
            </a:r>
          </a:p>
        </p:txBody>
      </p:sp>
      <p:pic>
        <p:nvPicPr>
          <p:cNvPr id="25" name="图片 24">
            <a:extLst>
              <a:ext uri="{FF2B5EF4-FFF2-40B4-BE49-F238E27FC236}">
                <a16:creationId xmlns:a16="http://schemas.microsoft.com/office/drawing/2014/main" id="{05AD19C4-ADB0-436D-8BF4-A9298D06FE24}"/>
              </a:ext>
            </a:extLst>
          </p:cNvPr>
          <p:cNvPicPr/>
          <p:nvPr/>
        </p:nvPicPr>
        <p:blipFill>
          <a:blip r:embed="rId5"/>
          <a:stretch>
            <a:fillRect/>
          </a:stretch>
        </p:blipFill>
        <p:spPr>
          <a:xfrm>
            <a:off x="625459" y="821875"/>
            <a:ext cx="3909322" cy="2426602"/>
          </a:xfrm>
          <a:prstGeom prst="rect">
            <a:avLst/>
          </a:prstGeom>
        </p:spPr>
      </p:pic>
      <p:pic>
        <p:nvPicPr>
          <p:cNvPr id="35" name="图片 34">
            <a:extLst>
              <a:ext uri="{FF2B5EF4-FFF2-40B4-BE49-F238E27FC236}">
                <a16:creationId xmlns:a16="http://schemas.microsoft.com/office/drawing/2014/main" id="{4882176F-894E-4AEC-BD2A-4E05DC6EE9BD}"/>
              </a:ext>
            </a:extLst>
          </p:cNvPr>
          <p:cNvPicPr/>
          <p:nvPr/>
        </p:nvPicPr>
        <p:blipFill>
          <a:blip r:embed="rId6"/>
          <a:stretch>
            <a:fillRect/>
          </a:stretch>
        </p:blipFill>
        <p:spPr>
          <a:xfrm>
            <a:off x="7587281" y="821875"/>
            <a:ext cx="3909322" cy="2426602"/>
          </a:xfrm>
          <a:prstGeom prst="rect">
            <a:avLst/>
          </a:prstGeom>
        </p:spPr>
      </p:pic>
      <p:pic>
        <p:nvPicPr>
          <p:cNvPr id="37" name="图片 36">
            <a:extLst>
              <a:ext uri="{FF2B5EF4-FFF2-40B4-BE49-F238E27FC236}">
                <a16:creationId xmlns:a16="http://schemas.microsoft.com/office/drawing/2014/main" id="{656811FB-2BBF-4D92-B641-257073E2237F}"/>
              </a:ext>
            </a:extLst>
          </p:cNvPr>
          <p:cNvPicPr/>
          <p:nvPr/>
        </p:nvPicPr>
        <p:blipFill>
          <a:blip r:embed="rId7"/>
          <a:stretch>
            <a:fillRect/>
          </a:stretch>
        </p:blipFill>
        <p:spPr>
          <a:xfrm>
            <a:off x="3326130" y="1666875"/>
            <a:ext cx="5539740" cy="3524250"/>
          </a:xfrm>
          <a:prstGeom prst="rect">
            <a:avLst/>
          </a:prstGeom>
        </p:spPr>
      </p:pic>
    </p:spTree>
    <p:extLst>
      <p:ext uri="{BB962C8B-B14F-4D97-AF65-F5344CB8AC3E}">
        <p14:creationId xmlns:p14="http://schemas.microsoft.com/office/powerpoint/2010/main" val="694063340"/>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84851" y="5614338"/>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2888531" y="5779541"/>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3120135" y="5520046"/>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3963817" y="5682191"/>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2018482" y="5362599"/>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408814" y="5420322"/>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4458107" y="5595559"/>
            <a:ext cx="366369"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 name="直接连接符 13"/>
          <p:cNvCxnSpPr>
            <a:cxnSpLocks/>
          </p:cNvCxnSpPr>
          <p:nvPr/>
        </p:nvCxnSpPr>
        <p:spPr>
          <a:xfrm>
            <a:off x="5845815" y="3966359"/>
            <a:ext cx="1004871" cy="0"/>
          </a:xfrm>
          <a:prstGeom prst="line">
            <a:avLst/>
          </a:prstGeom>
          <a:ln w="6350">
            <a:solidFill>
              <a:schemeClr val="accent2">
                <a:lumMod val="7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32731" y="4605790"/>
            <a:ext cx="3247030"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b="1" dirty="0"/>
              <a:t>操作简易，界面简洁友好</a:t>
            </a:r>
            <a:endParaRPr lang="en-US" altLang="zh-CN" sz="2000" b="1" dirty="0"/>
          </a:p>
        </p:txBody>
      </p:sp>
      <p:cxnSp>
        <p:nvCxnSpPr>
          <p:cNvPr id="17" name="直接连接符 16"/>
          <p:cNvCxnSpPr>
            <a:cxnSpLocks/>
          </p:cNvCxnSpPr>
          <p:nvPr/>
        </p:nvCxnSpPr>
        <p:spPr>
          <a:xfrm>
            <a:off x="5845815" y="4641051"/>
            <a:ext cx="1004871" cy="0"/>
          </a:xfrm>
          <a:prstGeom prst="line">
            <a:avLst/>
          </a:prstGeom>
          <a:ln w="6350">
            <a:solidFill>
              <a:schemeClr val="accent5"/>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32731" y="5316960"/>
            <a:ext cx="2651547"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b="1" dirty="0"/>
              <a:t>灵活性强，可靠性高</a:t>
            </a:r>
            <a:endParaRPr lang="en-US" altLang="zh-CN" sz="2000" b="1" dirty="0"/>
          </a:p>
        </p:txBody>
      </p:sp>
      <p:cxnSp>
        <p:nvCxnSpPr>
          <p:cNvPr id="20" name="直接连接符 19"/>
          <p:cNvCxnSpPr>
            <a:cxnSpLocks/>
          </p:cNvCxnSpPr>
          <p:nvPr/>
        </p:nvCxnSpPr>
        <p:spPr>
          <a:xfrm>
            <a:off x="5845815" y="5313126"/>
            <a:ext cx="1004871" cy="0"/>
          </a:xfrm>
          <a:prstGeom prst="line">
            <a:avLst/>
          </a:prstGeom>
          <a:ln w="6350">
            <a:solidFill>
              <a:schemeClr val="accent2">
                <a:lumMod val="7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55816" y="3936112"/>
            <a:ext cx="1854165"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b="1" dirty="0"/>
              <a:t>颜色恒常效果好</a:t>
            </a:r>
            <a:endParaRPr lang="en-US" altLang="zh-CN" sz="2000" b="1" dirty="0"/>
          </a:p>
        </p:txBody>
      </p:sp>
      <p:cxnSp>
        <p:nvCxnSpPr>
          <p:cNvPr id="23" name="直接连接符 22"/>
          <p:cNvCxnSpPr>
            <a:cxnSpLocks/>
          </p:cNvCxnSpPr>
          <p:nvPr/>
        </p:nvCxnSpPr>
        <p:spPr>
          <a:xfrm>
            <a:off x="5845815" y="5985201"/>
            <a:ext cx="1004871" cy="0"/>
          </a:xfrm>
          <a:prstGeom prst="line">
            <a:avLst/>
          </a:prstGeom>
          <a:ln w="6350">
            <a:solidFill>
              <a:schemeClr val="accent5"/>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32731" y="5943939"/>
            <a:ext cx="1280007" cy="1860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2000" b="1" dirty="0"/>
              <a:t>功能丰富</a:t>
            </a:r>
            <a:endParaRPr lang="en-US" altLang="zh-CN" sz="2000" b="1" dirty="0"/>
          </a:p>
        </p:txBody>
      </p:sp>
      <p:sp>
        <p:nvSpPr>
          <p:cNvPr id="30" name="椭圆 29"/>
          <p:cNvSpPr/>
          <p:nvPr/>
        </p:nvSpPr>
        <p:spPr>
          <a:xfrm>
            <a:off x="5563709" y="3783174"/>
            <a:ext cx="348592" cy="36636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j-ea"/>
                <a:ea typeface="+mj-ea"/>
              </a:rPr>
              <a:t>1</a:t>
            </a:r>
            <a:endParaRPr lang="zh-CN" altLang="en-US" sz="2800" dirty="0">
              <a:latin typeface="+mj-ea"/>
              <a:ea typeface="+mj-ea"/>
            </a:endParaRPr>
          </a:p>
        </p:txBody>
      </p:sp>
      <p:sp>
        <p:nvSpPr>
          <p:cNvPr id="31" name="椭圆 30"/>
          <p:cNvSpPr/>
          <p:nvPr/>
        </p:nvSpPr>
        <p:spPr>
          <a:xfrm>
            <a:off x="4945951" y="5114035"/>
            <a:ext cx="222965" cy="22296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4672753" y="5271006"/>
            <a:ext cx="183185" cy="18318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椭圆 34"/>
          <p:cNvSpPr/>
          <p:nvPr/>
        </p:nvSpPr>
        <p:spPr>
          <a:xfrm>
            <a:off x="5562248" y="4452624"/>
            <a:ext cx="348592"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j-ea"/>
                <a:ea typeface="+mj-ea"/>
              </a:rPr>
              <a:t>2</a:t>
            </a:r>
            <a:endParaRPr lang="zh-CN" altLang="en-US" sz="2800" dirty="0">
              <a:latin typeface="+mj-ea"/>
              <a:ea typeface="+mj-ea"/>
            </a:endParaRPr>
          </a:p>
        </p:txBody>
      </p:sp>
      <p:sp>
        <p:nvSpPr>
          <p:cNvPr id="36" name="椭圆 35"/>
          <p:cNvSpPr/>
          <p:nvPr/>
        </p:nvSpPr>
        <p:spPr>
          <a:xfrm>
            <a:off x="5561996" y="5132564"/>
            <a:ext cx="348592" cy="36636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j-ea"/>
                <a:ea typeface="+mj-ea"/>
              </a:rPr>
              <a:t>3</a:t>
            </a:r>
            <a:endParaRPr lang="zh-CN" altLang="en-US" sz="2800" dirty="0">
              <a:latin typeface="+mj-ea"/>
              <a:ea typeface="+mj-ea"/>
            </a:endParaRPr>
          </a:p>
        </p:txBody>
      </p:sp>
      <p:sp>
        <p:nvSpPr>
          <p:cNvPr id="37" name="椭圆 36"/>
          <p:cNvSpPr/>
          <p:nvPr/>
        </p:nvSpPr>
        <p:spPr>
          <a:xfrm>
            <a:off x="5560535" y="5802015"/>
            <a:ext cx="348592" cy="36636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j-ea"/>
                <a:ea typeface="+mj-ea"/>
              </a:rPr>
              <a:t>4</a:t>
            </a:r>
            <a:endParaRPr lang="zh-CN" altLang="en-US" sz="2800" dirty="0">
              <a:latin typeface="+mj-ea"/>
              <a:ea typeface="+mj-ea"/>
            </a:endParaRPr>
          </a:p>
        </p:txBody>
      </p:sp>
      <p:sp>
        <p:nvSpPr>
          <p:cNvPr id="48" name="TextBox 44">
            <a:extLst>
              <a:ext uri="{FF2B5EF4-FFF2-40B4-BE49-F238E27FC236}">
                <a16:creationId xmlns:a16="http://schemas.microsoft.com/office/drawing/2014/main" id="{7BC3A7F0-526A-445A-A7B8-2C866992D518}"/>
              </a:ext>
            </a:extLst>
          </p:cNvPr>
          <p:cNvSpPr txBox="1"/>
          <p:nvPr/>
        </p:nvSpPr>
        <p:spPr>
          <a:xfrm>
            <a:off x="540696" y="288527"/>
            <a:ext cx="2233304" cy="502766"/>
          </a:xfrm>
          <a:prstGeom prst="rect">
            <a:avLst/>
          </a:prstGeom>
          <a:noFill/>
        </p:spPr>
        <p:txBody>
          <a:bodyPr wrap="none" rtlCol="0">
            <a:spAutoFit/>
          </a:bodyPr>
          <a:lstStyle/>
          <a:p>
            <a:r>
              <a:rPr lang="zh-CN" altLang="en-US" sz="2667" dirty="0">
                <a:solidFill>
                  <a:schemeClr val="tx1">
                    <a:lumMod val="65000"/>
                    <a:lumOff val="35000"/>
                  </a:schemeClr>
                </a:solidFill>
                <a:latin typeface="+mj-ea"/>
                <a:ea typeface="+mj-ea"/>
              </a:rPr>
              <a:t>系统特征分析</a:t>
            </a:r>
          </a:p>
        </p:txBody>
      </p:sp>
      <p:sp>
        <p:nvSpPr>
          <p:cNvPr id="49" name="TextBox 45">
            <a:extLst>
              <a:ext uri="{FF2B5EF4-FFF2-40B4-BE49-F238E27FC236}">
                <a16:creationId xmlns:a16="http://schemas.microsoft.com/office/drawing/2014/main" id="{BA8AC87E-4C74-40B7-9FC5-04682716BA0A}"/>
              </a:ext>
            </a:extLst>
          </p:cNvPr>
          <p:cNvSpPr txBox="1"/>
          <p:nvPr/>
        </p:nvSpPr>
        <p:spPr>
          <a:xfrm>
            <a:off x="2874693" y="341590"/>
            <a:ext cx="4010970" cy="420564"/>
          </a:xfrm>
          <a:prstGeom prst="rect">
            <a:avLst/>
          </a:prstGeom>
          <a:noFill/>
        </p:spPr>
        <p:txBody>
          <a:bodyPr wrap="none" rtlCol="0">
            <a:spAutoFit/>
          </a:bodyPr>
          <a:lstStyle/>
          <a:p>
            <a:r>
              <a:rPr lang="en-US" altLang="zh-CN" sz="2133" dirty="0">
                <a:solidFill>
                  <a:schemeClr val="tx1">
                    <a:lumMod val="65000"/>
                    <a:lumOff val="35000"/>
                  </a:schemeClr>
                </a:solidFill>
                <a:latin typeface="+mj-ea"/>
                <a:ea typeface="+mj-ea"/>
              </a:rPr>
              <a:t>System characteristic analysis</a:t>
            </a:r>
            <a:endParaRPr lang="zh-CN" altLang="en-US" sz="2133" dirty="0">
              <a:solidFill>
                <a:schemeClr val="tx1">
                  <a:lumMod val="65000"/>
                  <a:lumOff val="35000"/>
                </a:schemeClr>
              </a:solidFill>
              <a:latin typeface="+mj-ea"/>
              <a:ea typeface="+mj-ea"/>
            </a:endParaRPr>
          </a:p>
        </p:txBody>
      </p:sp>
      <p:cxnSp>
        <p:nvCxnSpPr>
          <p:cNvPr id="50" name="直接连接符 49">
            <a:extLst>
              <a:ext uri="{FF2B5EF4-FFF2-40B4-BE49-F238E27FC236}">
                <a16:creationId xmlns:a16="http://schemas.microsoft.com/office/drawing/2014/main" id="{459A2E14-6F62-4EB1-A52C-D8860E510A74}"/>
              </a:ext>
            </a:extLst>
          </p:cNvPr>
          <p:cNvCxnSpPr/>
          <p:nvPr/>
        </p:nvCxnSpPr>
        <p:spPr>
          <a:xfrm>
            <a:off x="2797342" y="402036"/>
            <a:ext cx="0" cy="27812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2159CD84-2715-47F2-8D95-AE4963490F68}"/>
              </a:ext>
            </a:extLst>
          </p:cNvPr>
          <p:cNvPicPr>
            <a:picLocks noChangeAspect="1"/>
          </p:cNvPicPr>
          <p:nvPr/>
        </p:nvPicPr>
        <p:blipFill>
          <a:blip r:embed="rId3"/>
          <a:stretch>
            <a:fillRect/>
          </a:stretch>
        </p:blipFill>
        <p:spPr>
          <a:xfrm>
            <a:off x="2980208" y="4293403"/>
            <a:ext cx="1354798" cy="996927"/>
          </a:xfrm>
          <a:prstGeom prst="rect">
            <a:avLst/>
          </a:prstGeom>
        </p:spPr>
      </p:pic>
      <p:pic>
        <p:nvPicPr>
          <p:cNvPr id="33" name="图片 32">
            <a:extLst>
              <a:ext uri="{FF2B5EF4-FFF2-40B4-BE49-F238E27FC236}">
                <a16:creationId xmlns:a16="http://schemas.microsoft.com/office/drawing/2014/main" id="{869DBEF9-8F01-4247-8349-1813D2898FEC}"/>
              </a:ext>
            </a:extLst>
          </p:cNvPr>
          <p:cNvPicPr/>
          <p:nvPr/>
        </p:nvPicPr>
        <p:blipFill>
          <a:blip r:embed="rId4"/>
          <a:stretch>
            <a:fillRect/>
          </a:stretch>
        </p:blipFill>
        <p:spPr>
          <a:xfrm>
            <a:off x="6756468" y="1113711"/>
            <a:ext cx="3882148" cy="2317906"/>
          </a:xfrm>
          <a:prstGeom prst="rect">
            <a:avLst/>
          </a:prstGeom>
        </p:spPr>
      </p:pic>
      <p:pic>
        <p:nvPicPr>
          <p:cNvPr id="34" name="图片 33">
            <a:extLst>
              <a:ext uri="{FF2B5EF4-FFF2-40B4-BE49-F238E27FC236}">
                <a16:creationId xmlns:a16="http://schemas.microsoft.com/office/drawing/2014/main" id="{94928609-FC54-40C3-8FB4-4232A5D1040F}"/>
              </a:ext>
            </a:extLst>
          </p:cNvPr>
          <p:cNvPicPr/>
          <p:nvPr/>
        </p:nvPicPr>
        <p:blipFill>
          <a:blip r:embed="rId5"/>
          <a:stretch>
            <a:fillRect/>
          </a:stretch>
        </p:blipFill>
        <p:spPr>
          <a:xfrm>
            <a:off x="1553384" y="1104864"/>
            <a:ext cx="4096385" cy="2514600"/>
          </a:xfrm>
          <a:prstGeom prst="rect">
            <a:avLst/>
          </a:prstGeom>
        </p:spPr>
      </p:pic>
    </p:spTree>
    <p:extLst>
      <p:ext uri="{BB962C8B-B14F-4D97-AF65-F5344CB8AC3E}">
        <p14:creationId xmlns:p14="http://schemas.microsoft.com/office/powerpoint/2010/main" val="1402296002"/>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900"/>
                            </p:stCondLst>
                            <p:childTnLst>
                              <p:par>
                                <p:cTn id="41" presetID="53" presetClass="entr" presetSubtype="16"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53" presetClass="entr" presetSubtype="16" fill="hold" grpId="0" nodeType="withEffect">
                                  <p:stCondLst>
                                    <p:cond delay="1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53" presetClass="entr" presetSubtype="16" fill="hold" grpId="0" nodeType="withEffect">
                                  <p:stCondLst>
                                    <p:cond delay="30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fltVal val="0"/>
                                          </p:val>
                                        </p:tav>
                                        <p:tav tm="100000">
                                          <p:val>
                                            <p:strVal val="#ppt_w"/>
                                          </p:val>
                                        </p:tav>
                                      </p:tavLst>
                                    </p:anim>
                                    <p:anim calcmode="lin" valueType="num">
                                      <p:cBhvr>
                                        <p:cTn id="59" dur="500" fill="hold"/>
                                        <p:tgtEl>
                                          <p:spTgt spid="35"/>
                                        </p:tgtEl>
                                        <p:attrNameLst>
                                          <p:attrName>ppt_h</p:attrName>
                                        </p:attrNameLst>
                                      </p:cBhvr>
                                      <p:tavLst>
                                        <p:tav tm="0">
                                          <p:val>
                                            <p:fltVal val="0"/>
                                          </p:val>
                                        </p:tav>
                                        <p:tav tm="100000">
                                          <p:val>
                                            <p:strVal val="#ppt_h"/>
                                          </p:val>
                                        </p:tav>
                                      </p:tavLst>
                                    </p:anim>
                                    <p:animEffect transition="in" filter="fade">
                                      <p:cBhvr>
                                        <p:cTn id="60" dur="500"/>
                                        <p:tgtEl>
                                          <p:spTgt spid="35"/>
                                        </p:tgtEl>
                                      </p:cBhvr>
                                    </p:animEffect>
                                  </p:childTnLst>
                                </p:cTn>
                              </p:par>
                              <p:par>
                                <p:cTn id="61" presetID="53" presetClass="entr" presetSubtype="16" fill="hold" grpId="0" nodeType="withEffect">
                                  <p:stCondLst>
                                    <p:cond delay="40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22" presetClass="entr" presetSubtype="8" fill="hold" nodeType="withEffect">
                                  <p:stCondLst>
                                    <p:cond delay="80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par>
                                <p:cTn id="74" presetID="22" presetClass="entr" presetSubtype="8" fill="hold" nodeType="withEffect">
                                  <p:stCondLst>
                                    <p:cond delay="90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par>
                                <p:cTn id="77" presetID="22" presetClass="entr" presetSubtype="8" fill="hold" nodeType="withEffect">
                                  <p:stCondLst>
                                    <p:cond delay="100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par>
                                <p:cTn id="80" presetID="22" presetClass="entr" presetSubtype="8" fill="hold" nodeType="withEffect">
                                  <p:stCondLst>
                                    <p:cond delay="110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par>
                                <p:cTn id="83" presetID="22" presetClass="entr" presetSubtype="8" fill="hold" grpId="0" nodeType="withEffect">
                                  <p:stCondLst>
                                    <p:cond delay="500"/>
                                  </p:stCondLst>
                                  <p:childTnLst>
                                    <p:set>
                                      <p:cBhvr>
                                        <p:cTn id="84" dur="1" fill="hold">
                                          <p:stCondLst>
                                            <p:cond delay="0"/>
                                          </p:stCondLst>
                                        </p:cTn>
                                        <p:tgtEl>
                                          <p:spTgt spid="15"/>
                                        </p:tgtEl>
                                        <p:attrNameLst>
                                          <p:attrName>style.visibility</p:attrName>
                                        </p:attrNameLst>
                                      </p:cBhvr>
                                      <p:to>
                                        <p:strVal val="visible"/>
                                      </p:to>
                                    </p:set>
                                    <p:animEffect transition="in" filter="wipe(left)">
                                      <p:cBhvr>
                                        <p:cTn id="85" dur="500"/>
                                        <p:tgtEl>
                                          <p:spTgt spid="15"/>
                                        </p:tgtEl>
                                      </p:cBhvr>
                                    </p:animEffect>
                                  </p:childTnLst>
                                </p:cTn>
                              </p:par>
                              <p:par>
                                <p:cTn id="86" presetID="22" presetClass="entr" presetSubtype="8" fill="hold" grpId="0" nodeType="withEffect">
                                  <p:stCondLst>
                                    <p:cond delay="60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500"/>
                                        <p:tgtEl>
                                          <p:spTgt spid="18"/>
                                        </p:tgtEl>
                                      </p:cBhvr>
                                    </p:animEffect>
                                  </p:childTnLst>
                                </p:cTn>
                              </p:par>
                              <p:par>
                                <p:cTn id="89" presetID="22" presetClass="entr" presetSubtype="8" fill="hold" grpId="0" nodeType="withEffect">
                                  <p:stCondLst>
                                    <p:cond delay="70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par>
                                <p:cTn id="92" presetID="22" presetClass="entr" presetSubtype="8" fill="hold" grpId="0" nodeType="withEffect">
                                  <p:stCondLst>
                                    <p:cond delay="80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5" grpId="0"/>
      <p:bldP spid="18" grpId="0"/>
      <p:bldP spid="21" grpId="0"/>
      <p:bldP spid="24" grpId="0"/>
      <p:bldP spid="30" grpId="0" animBg="1"/>
      <p:bldP spid="31" grpId="0" animBg="1"/>
      <p:bldP spid="32" grpId="0" animBg="1"/>
      <p:bldP spid="35" grpId="0" animBg="1"/>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26555-D701-4861-A25B-D0BC4B5F7AAA}"/>
              </a:ext>
            </a:extLst>
          </p:cNvPr>
          <p:cNvSpPr txBox="1"/>
          <p:nvPr/>
        </p:nvSpPr>
        <p:spPr>
          <a:xfrm>
            <a:off x="0"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研究概述</a:t>
            </a:r>
          </a:p>
        </p:txBody>
      </p:sp>
      <p:sp>
        <p:nvSpPr>
          <p:cNvPr id="5" name="文本框 4">
            <a:extLst>
              <a:ext uri="{FF2B5EF4-FFF2-40B4-BE49-F238E27FC236}">
                <a16:creationId xmlns:a16="http://schemas.microsoft.com/office/drawing/2014/main" id="{D22A5D2D-71DB-4B92-8DCB-CE1AB47DA9D9}"/>
              </a:ext>
            </a:extLst>
          </p:cNvPr>
          <p:cNvSpPr txBox="1"/>
          <p:nvPr/>
        </p:nvSpPr>
        <p:spPr>
          <a:xfrm>
            <a:off x="2225783" y="112955"/>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相关工作与理论基础</a:t>
            </a:r>
          </a:p>
        </p:txBody>
      </p:sp>
      <p:sp>
        <p:nvSpPr>
          <p:cNvPr id="6" name="文本框 5">
            <a:extLst>
              <a:ext uri="{FF2B5EF4-FFF2-40B4-BE49-F238E27FC236}">
                <a16:creationId xmlns:a16="http://schemas.microsoft.com/office/drawing/2014/main" id="{91F2C3F6-6195-4FE7-BA3D-8A48F28417E5}"/>
              </a:ext>
            </a:extLst>
          </p:cNvPr>
          <p:cNvSpPr txBox="1"/>
          <p:nvPr/>
        </p:nvSpPr>
        <p:spPr>
          <a:xfrm>
            <a:off x="4942867" y="104400"/>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颜色恒常性算法的设计</a:t>
            </a:r>
          </a:p>
        </p:txBody>
      </p:sp>
      <p:sp>
        <p:nvSpPr>
          <p:cNvPr id="7" name="文本框 6">
            <a:extLst>
              <a:ext uri="{FF2B5EF4-FFF2-40B4-BE49-F238E27FC236}">
                <a16:creationId xmlns:a16="http://schemas.microsoft.com/office/drawing/2014/main" id="{8673E3DB-909C-4601-A8B9-A852104F0187}"/>
              </a:ext>
            </a:extLst>
          </p:cNvPr>
          <p:cNvSpPr txBox="1"/>
          <p:nvPr/>
        </p:nvSpPr>
        <p:spPr>
          <a:xfrm>
            <a:off x="7659951" y="103844"/>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颜色恒常性系统的实现</a:t>
            </a:r>
          </a:p>
        </p:txBody>
      </p:sp>
      <p:cxnSp>
        <p:nvCxnSpPr>
          <p:cNvPr id="9" name="直接连接符 8">
            <a:extLst>
              <a:ext uri="{FF2B5EF4-FFF2-40B4-BE49-F238E27FC236}">
                <a16:creationId xmlns:a16="http://schemas.microsoft.com/office/drawing/2014/main" id="{E364C9F5-2A39-4608-94F6-2A4517E960AB}"/>
              </a:ext>
            </a:extLst>
          </p:cNvPr>
          <p:cNvCxnSpPr/>
          <p:nvPr/>
        </p:nvCxnSpPr>
        <p:spPr>
          <a:xfrm>
            <a:off x="10093986" y="481255"/>
            <a:ext cx="1869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7AFF17-A899-4AE3-97F4-8D1AAC05361B}"/>
              </a:ext>
            </a:extLst>
          </p:cNvPr>
          <p:cNvSpPr txBox="1"/>
          <p:nvPr/>
        </p:nvSpPr>
        <p:spPr>
          <a:xfrm>
            <a:off x="2374534" y="3142524"/>
            <a:ext cx="7442924" cy="923330"/>
          </a:xfrm>
          <a:prstGeom prst="rect">
            <a:avLst/>
          </a:prstGeom>
        </p:spPr>
        <p:txBody>
          <a:bodyPr wrap="square">
            <a:spAutoFit/>
          </a:bodyPr>
          <a:lstStyle>
            <a:defPPr>
              <a:defRPr lang="zh-CN"/>
            </a:defPPr>
            <a:lvl1pPr lvl="0" algn="ctr">
              <a:defRPr sz="5400" b="1">
                <a:gradFill>
                  <a:gsLst>
                    <a:gs pos="0">
                      <a:srgbClr val="2B84FE"/>
                    </a:gs>
                    <a:gs pos="100000">
                      <a:srgbClr val="20B1F4"/>
                    </a:gs>
                  </a:gsLst>
                  <a:lin ang="5400000" scaled="1"/>
                </a:gradFill>
                <a:latin typeface="微软雅黑"/>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a:ea typeface="微软雅黑"/>
                <a:cs typeface="+mn-cs"/>
              </a:rPr>
              <a:t>总结与展望</a:t>
            </a:r>
          </a:p>
        </p:txBody>
      </p:sp>
      <p:sp>
        <p:nvSpPr>
          <p:cNvPr id="11" name="Shape 285">
            <a:extLst>
              <a:ext uri="{FF2B5EF4-FFF2-40B4-BE49-F238E27FC236}">
                <a16:creationId xmlns:a16="http://schemas.microsoft.com/office/drawing/2014/main" id="{E3C09CDB-D155-4259-9CF2-FB7AC847D7CD}"/>
              </a:ext>
            </a:extLst>
          </p:cNvPr>
          <p:cNvSpPr txBox="1"/>
          <p:nvPr/>
        </p:nvSpPr>
        <p:spPr>
          <a:xfrm>
            <a:off x="2500776" y="4091336"/>
            <a:ext cx="7190439" cy="490933"/>
          </a:xfrm>
          <a:prstGeom prst="rect">
            <a:avLst/>
          </a:prstGeom>
          <a:noFill/>
          <a:ln>
            <a:noFill/>
          </a:ln>
        </p:spPr>
        <p:txBody>
          <a:bodyPr lIns="68560" tIns="34275" rIns="68560" bIns="34275" anchor="t" anchorCtr="0">
            <a:noAutofit/>
          </a:bodyPr>
          <a:lstStyle/>
          <a:p>
            <a:pPr lvl="0" algn="ctr">
              <a:lnSpc>
                <a:spcPct val="130000"/>
              </a:lnSpc>
              <a:defRPr/>
            </a:pPr>
            <a:r>
              <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rPr>
              <a:t>Summary and Prospect</a:t>
            </a:r>
          </a:p>
        </p:txBody>
      </p:sp>
      <p:cxnSp>
        <p:nvCxnSpPr>
          <p:cNvPr id="13" name="直接连接符 12">
            <a:extLst>
              <a:ext uri="{FF2B5EF4-FFF2-40B4-BE49-F238E27FC236}">
                <a16:creationId xmlns:a16="http://schemas.microsoft.com/office/drawing/2014/main" id="{BE3753F1-258E-4BE9-B65D-FE507063CB50}"/>
              </a:ext>
            </a:extLst>
          </p:cNvPr>
          <p:cNvCxnSpPr>
            <a:cxnSpLocks/>
          </p:cNvCxnSpPr>
          <p:nvPr/>
        </p:nvCxnSpPr>
        <p:spPr>
          <a:xfrm>
            <a:off x="5489452" y="5046698"/>
            <a:ext cx="12130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E2C18C2-2358-463E-AA41-784D0098805E}"/>
              </a:ext>
            </a:extLst>
          </p:cNvPr>
          <p:cNvSpPr txBox="1"/>
          <p:nvPr/>
        </p:nvSpPr>
        <p:spPr>
          <a:xfrm>
            <a:off x="9783322"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总结与展望</a:t>
            </a:r>
          </a:p>
        </p:txBody>
      </p:sp>
      <p:sp>
        <p:nvSpPr>
          <p:cNvPr id="14" name="文本框 13">
            <a:extLst>
              <a:ext uri="{FF2B5EF4-FFF2-40B4-BE49-F238E27FC236}">
                <a16:creationId xmlns:a16="http://schemas.microsoft.com/office/drawing/2014/main" id="{8E59CD2A-40C2-4DC8-9020-14C211B7AD0D}"/>
              </a:ext>
            </a:extLst>
          </p:cNvPr>
          <p:cNvSpPr txBox="1"/>
          <p:nvPr/>
        </p:nvSpPr>
        <p:spPr>
          <a:xfrm>
            <a:off x="9721221" y="106666"/>
            <a:ext cx="26146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0070C0"/>
                </a:solidFill>
                <a:latin typeface="微软雅黑" panose="020B0503020204020204" charset="-122"/>
                <a:ea typeface="微软雅黑" panose="020B0503020204020204" charset="-122"/>
                <a:sym typeface="+mn-ea"/>
              </a:rPr>
              <a:t>总结与展望</a:t>
            </a:r>
            <a:endPar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endParaRPr>
          </a:p>
        </p:txBody>
      </p:sp>
      <p:sp>
        <p:nvSpPr>
          <p:cNvPr id="18" name="books-group_25777">
            <a:extLst>
              <a:ext uri="{FF2B5EF4-FFF2-40B4-BE49-F238E27FC236}">
                <a16:creationId xmlns:a16="http://schemas.microsoft.com/office/drawing/2014/main" id="{ECF7BE27-0151-4EA4-89E6-5448830CD29E}"/>
              </a:ext>
            </a:extLst>
          </p:cNvPr>
          <p:cNvSpPr>
            <a:spLocks noChangeAspect="1"/>
          </p:cNvSpPr>
          <p:nvPr/>
        </p:nvSpPr>
        <p:spPr bwMode="auto">
          <a:xfrm>
            <a:off x="5609873" y="2033953"/>
            <a:ext cx="972249" cy="899668"/>
          </a:xfrm>
          <a:custGeom>
            <a:avLst/>
            <a:gdLst>
              <a:gd name="connsiteX0" fmla="*/ 196188 w 608693"/>
              <a:gd name="connsiteY0" fmla="*/ 362565 h 563253"/>
              <a:gd name="connsiteX1" fmla="*/ 391617 w 608693"/>
              <a:gd name="connsiteY1" fmla="*/ 362565 h 563253"/>
              <a:gd name="connsiteX2" fmla="*/ 407654 w 608693"/>
              <a:gd name="connsiteY2" fmla="*/ 378584 h 563253"/>
              <a:gd name="connsiteX3" fmla="*/ 391617 w 608693"/>
              <a:gd name="connsiteY3" fmla="*/ 394602 h 563253"/>
              <a:gd name="connsiteX4" fmla="*/ 196188 w 608693"/>
              <a:gd name="connsiteY4" fmla="*/ 394602 h 563253"/>
              <a:gd name="connsiteX5" fmla="*/ 180151 w 608693"/>
              <a:gd name="connsiteY5" fmla="*/ 378584 h 563253"/>
              <a:gd name="connsiteX6" fmla="*/ 196188 w 608693"/>
              <a:gd name="connsiteY6" fmla="*/ 362565 h 563253"/>
              <a:gd name="connsiteX7" fmla="*/ 502390 w 608693"/>
              <a:gd name="connsiteY7" fmla="*/ 208855 h 563253"/>
              <a:gd name="connsiteX8" fmla="*/ 502390 w 608693"/>
              <a:gd name="connsiteY8" fmla="*/ 287883 h 563253"/>
              <a:gd name="connsiteX9" fmla="*/ 471360 w 608693"/>
              <a:gd name="connsiteY9" fmla="*/ 318869 h 563253"/>
              <a:gd name="connsiteX10" fmla="*/ 150089 w 608693"/>
              <a:gd name="connsiteY10" fmla="*/ 318869 h 563253"/>
              <a:gd name="connsiteX11" fmla="*/ 150089 w 608693"/>
              <a:gd name="connsiteY11" fmla="*/ 456591 h 563253"/>
              <a:gd name="connsiteX12" fmla="*/ 467332 w 608693"/>
              <a:gd name="connsiteY12" fmla="*/ 456591 h 563253"/>
              <a:gd name="connsiteX13" fmla="*/ 475537 w 608693"/>
              <a:gd name="connsiteY13" fmla="*/ 458826 h 563253"/>
              <a:gd name="connsiteX14" fmla="*/ 556470 w 608693"/>
              <a:gd name="connsiteY14" fmla="*/ 507092 h 563253"/>
              <a:gd name="connsiteX15" fmla="*/ 534018 w 608693"/>
              <a:gd name="connsiteY15" fmla="*/ 458528 h 563253"/>
              <a:gd name="connsiteX16" fmla="*/ 532526 w 608693"/>
              <a:gd name="connsiteY16" fmla="*/ 451824 h 563253"/>
              <a:gd name="connsiteX17" fmla="*/ 532526 w 608693"/>
              <a:gd name="connsiteY17" fmla="*/ 208855 h 563253"/>
              <a:gd name="connsiteX18" fmla="*/ 129081 w 608693"/>
              <a:gd name="connsiteY18" fmla="*/ 178178 h 563253"/>
              <a:gd name="connsiteX19" fmla="*/ 324513 w 608693"/>
              <a:gd name="connsiteY19" fmla="*/ 178178 h 563253"/>
              <a:gd name="connsiteX20" fmla="*/ 340476 w 608693"/>
              <a:gd name="connsiteY20" fmla="*/ 194089 h 563253"/>
              <a:gd name="connsiteX21" fmla="*/ 324513 w 608693"/>
              <a:gd name="connsiteY21" fmla="*/ 210074 h 563253"/>
              <a:gd name="connsiteX22" fmla="*/ 129081 w 608693"/>
              <a:gd name="connsiteY22" fmla="*/ 210074 h 563253"/>
              <a:gd name="connsiteX23" fmla="*/ 113044 w 608693"/>
              <a:gd name="connsiteY23" fmla="*/ 194089 h 563253"/>
              <a:gd name="connsiteX24" fmla="*/ 129081 w 608693"/>
              <a:gd name="connsiteY24" fmla="*/ 178178 h 563253"/>
              <a:gd name="connsiteX25" fmla="*/ 129081 w 608693"/>
              <a:gd name="connsiteY25" fmla="*/ 90606 h 563253"/>
              <a:gd name="connsiteX26" fmla="*/ 423725 w 608693"/>
              <a:gd name="connsiteY26" fmla="*/ 90606 h 563253"/>
              <a:gd name="connsiteX27" fmla="*/ 439762 w 608693"/>
              <a:gd name="connsiteY27" fmla="*/ 106552 h 563253"/>
              <a:gd name="connsiteX28" fmla="*/ 423725 w 608693"/>
              <a:gd name="connsiteY28" fmla="*/ 122572 h 563253"/>
              <a:gd name="connsiteX29" fmla="*/ 129081 w 608693"/>
              <a:gd name="connsiteY29" fmla="*/ 122572 h 563253"/>
              <a:gd name="connsiteX30" fmla="*/ 113044 w 608693"/>
              <a:gd name="connsiteY30" fmla="*/ 106552 h 563253"/>
              <a:gd name="connsiteX31" fmla="*/ 129081 w 608693"/>
              <a:gd name="connsiteY31" fmla="*/ 90606 h 563253"/>
              <a:gd name="connsiteX32" fmla="*/ 77286 w 608693"/>
              <a:gd name="connsiteY32" fmla="*/ 31954 h 563253"/>
              <a:gd name="connsiteX33" fmla="*/ 77286 w 608693"/>
              <a:gd name="connsiteY33" fmla="*/ 281626 h 563253"/>
              <a:gd name="connsiteX34" fmla="*/ 75794 w 608693"/>
              <a:gd name="connsiteY34" fmla="*/ 288330 h 563253"/>
              <a:gd name="connsiteX35" fmla="*/ 52223 w 608693"/>
              <a:gd name="connsiteY35" fmla="*/ 339352 h 563253"/>
              <a:gd name="connsiteX36" fmla="*/ 136363 w 608693"/>
              <a:gd name="connsiteY36" fmla="*/ 289149 h 563253"/>
              <a:gd name="connsiteX37" fmla="*/ 144569 w 608693"/>
              <a:gd name="connsiteY37" fmla="*/ 286915 h 563253"/>
              <a:gd name="connsiteX38" fmla="*/ 470390 w 608693"/>
              <a:gd name="connsiteY38" fmla="*/ 286915 h 563253"/>
              <a:gd name="connsiteX39" fmla="*/ 470390 w 608693"/>
              <a:gd name="connsiteY39" fmla="*/ 31954 h 563253"/>
              <a:gd name="connsiteX40" fmla="*/ 76316 w 608693"/>
              <a:gd name="connsiteY40" fmla="*/ 0 h 563253"/>
              <a:gd name="connsiteX41" fmla="*/ 471360 w 608693"/>
              <a:gd name="connsiteY41" fmla="*/ 0 h 563253"/>
              <a:gd name="connsiteX42" fmla="*/ 502390 w 608693"/>
              <a:gd name="connsiteY42" fmla="*/ 30986 h 563253"/>
              <a:gd name="connsiteX43" fmla="*/ 502390 w 608693"/>
              <a:gd name="connsiteY43" fmla="*/ 176827 h 563253"/>
              <a:gd name="connsiteX44" fmla="*/ 533869 w 608693"/>
              <a:gd name="connsiteY44" fmla="*/ 176827 h 563253"/>
              <a:gd name="connsiteX45" fmla="*/ 564526 w 608693"/>
              <a:gd name="connsiteY45" fmla="*/ 207514 h 563253"/>
              <a:gd name="connsiteX46" fmla="*/ 564526 w 608693"/>
              <a:gd name="connsiteY46" fmla="*/ 448323 h 563253"/>
              <a:gd name="connsiteX47" fmla="*/ 607193 w 608693"/>
              <a:gd name="connsiteY47" fmla="*/ 540610 h 563253"/>
              <a:gd name="connsiteX48" fmla="*/ 603389 w 608693"/>
              <a:gd name="connsiteY48" fmla="*/ 559156 h 563253"/>
              <a:gd name="connsiteX49" fmla="*/ 592648 w 608693"/>
              <a:gd name="connsiteY49" fmla="*/ 563253 h 563253"/>
              <a:gd name="connsiteX50" fmla="*/ 584443 w 608693"/>
              <a:gd name="connsiteY50" fmla="*/ 561018 h 563253"/>
              <a:gd name="connsiteX51" fmla="*/ 462931 w 608693"/>
              <a:gd name="connsiteY51" fmla="*/ 488545 h 563253"/>
              <a:gd name="connsiteX52" fmla="*/ 148746 w 608693"/>
              <a:gd name="connsiteY52" fmla="*/ 488545 h 563253"/>
              <a:gd name="connsiteX53" fmla="*/ 118088 w 608693"/>
              <a:gd name="connsiteY53" fmla="*/ 457932 h 563253"/>
              <a:gd name="connsiteX54" fmla="*/ 118088 w 608693"/>
              <a:gd name="connsiteY54" fmla="*/ 337341 h 563253"/>
              <a:gd name="connsiteX55" fmla="*/ 24250 w 608693"/>
              <a:gd name="connsiteY55" fmla="*/ 393279 h 563253"/>
              <a:gd name="connsiteX56" fmla="*/ 16045 w 608693"/>
              <a:gd name="connsiteY56" fmla="*/ 395514 h 563253"/>
              <a:gd name="connsiteX57" fmla="*/ 5304 w 608693"/>
              <a:gd name="connsiteY57" fmla="*/ 391417 h 563253"/>
              <a:gd name="connsiteX58" fmla="*/ 1500 w 608693"/>
              <a:gd name="connsiteY58" fmla="*/ 372870 h 563253"/>
              <a:gd name="connsiteX59" fmla="*/ 45286 w 608693"/>
              <a:gd name="connsiteY59" fmla="*/ 278126 h 563253"/>
              <a:gd name="connsiteX60" fmla="*/ 45286 w 608693"/>
              <a:gd name="connsiteY60" fmla="*/ 30986 h 563253"/>
              <a:gd name="connsiteX61" fmla="*/ 76316 w 608693"/>
              <a:gd name="connsiteY61" fmla="*/ 0 h 5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8693" h="563253">
                <a:moveTo>
                  <a:pt x="196188" y="362565"/>
                </a:moveTo>
                <a:lnTo>
                  <a:pt x="391617" y="362565"/>
                </a:lnTo>
                <a:cubicBezTo>
                  <a:pt x="400493" y="362565"/>
                  <a:pt x="407654" y="369717"/>
                  <a:pt x="407654" y="378584"/>
                </a:cubicBezTo>
                <a:cubicBezTo>
                  <a:pt x="407654" y="387375"/>
                  <a:pt x="400493" y="394602"/>
                  <a:pt x="391617" y="394602"/>
                </a:cubicBezTo>
                <a:lnTo>
                  <a:pt x="196188" y="394602"/>
                </a:lnTo>
                <a:cubicBezTo>
                  <a:pt x="187386" y="394602"/>
                  <a:pt x="180151" y="387375"/>
                  <a:pt x="180151" y="378584"/>
                </a:cubicBezTo>
                <a:cubicBezTo>
                  <a:pt x="180151" y="369717"/>
                  <a:pt x="187386" y="362565"/>
                  <a:pt x="196188" y="362565"/>
                </a:cubicBezTo>
                <a:close/>
                <a:moveTo>
                  <a:pt x="502390" y="208855"/>
                </a:moveTo>
                <a:lnTo>
                  <a:pt x="502390" y="287883"/>
                </a:lnTo>
                <a:cubicBezTo>
                  <a:pt x="502390" y="305015"/>
                  <a:pt x="488516" y="318869"/>
                  <a:pt x="471360" y="318869"/>
                </a:cubicBezTo>
                <a:lnTo>
                  <a:pt x="150089" y="318869"/>
                </a:lnTo>
                <a:lnTo>
                  <a:pt x="150089" y="456591"/>
                </a:lnTo>
                <a:lnTo>
                  <a:pt x="467332" y="456591"/>
                </a:lnTo>
                <a:cubicBezTo>
                  <a:pt x="470241" y="456591"/>
                  <a:pt x="473076" y="457336"/>
                  <a:pt x="475537" y="458826"/>
                </a:cubicBezTo>
                <a:lnTo>
                  <a:pt x="556470" y="507092"/>
                </a:lnTo>
                <a:lnTo>
                  <a:pt x="534018" y="458528"/>
                </a:lnTo>
                <a:cubicBezTo>
                  <a:pt x="533048" y="456442"/>
                  <a:pt x="532526" y="454133"/>
                  <a:pt x="532526" y="451824"/>
                </a:cubicBezTo>
                <a:lnTo>
                  <a:pt x="532526" y="208855"/>
                </a:lnTo>
                <a:close/>
                <a:moveTo>
                  <a:pt x="129081" y="178178"/>
                </a:moveTo>
                <a:lnTo>
                  <a:pt x="324513" y="178178"/>
                </a:lnTo>
                <a:cubicBezTo>
                  <a:pt x="333315" y="178178"/>
                  <a:pt x="340476" y="185316"/>
                  <a:pt x="340476" y="194089"/>
                </a:cubicBezTo>
                <a:cubicBezTo>
                  <a:pt x="340476" y="202936"/>
                  <a:pt x="333315" y="210074"/>
                  <a:pt x="324513" y="210074"/>
                </a:cubicBezTo>
                <a:lnTo>
                  <a:pt x="129081" y="210074"/>
                </a:lnTo>
                <a:cubicBezTo>
                  <a:pt x="120205" y="210074"/>
                  <a:pt x="113044" y="202936"/>
                  <a:pt x="113044" y="194089"/>
                </a:cubicBezTo>
                <a:cubicBezTo>
                  <a:pt x="113044" y="185316"/>
                  <a:pt x="120205" y="178178"/>
                  <a:pt x="129081" y="178178"/>
                </a:cubicBezTo>
                <a:close/>
                <a:moveTo>
                  <a:pt x="129081" y="90606"/>
                </a:moveTo>
                <a:lnTo>
                  <a:pt x="423725" y="90606"/>
                </a:lnTo>
                <a:cubicBezTo>
                  <a:pt x="432601" y="90606"/>
                  <a:pt x="439762" y="97759"/>
                  <a:pt x="439762" y="106552"/>
                </a:cubicBezTo>
                <a:cubicBezTo>
                  <a:pt x="439762" y="115419"/>
                  <a:pt x="432601" y="122572"/>
                  <a:pt x="423725" y="122572"/>
                </a:cubicBezTo>
                <a:lnTo>
                  <a:pt x="129081" y="122572"/>
                </a:lnTo>
                <a:cubicBezTo>
                  <a:pt x="120205" y="122572"/>
                  <a:pt x="113044" y="115419"/>
                  <a:pt x="113044" y="106552"/>
                </a:cubicBezTo>
                <a:cubicBezTo>
                  <a:pt x="113044" y="97759"/>
                  <a:pt x="120205" y="90606"/>
                  <a:pt x="129081" y="90606"/>
                </a:cubicBezTo>
                <a:close/>
                <a:moveTo>
                  <a:pt x="77286" y="31954"/>
                </a:moveTo>
                <a:lnTo>
                  <a:pt x="77286" y="281626"/>
                </a:lnTo>
                <a:cubicBezTo>
                  <a:pt x="77286" y="283936"/>
                  <a:pt x="76764" y="286245"/>
                  <a:pt x="75794" y="288330"/>
                </a:cubicBezTo>
                <a:lnTo>
                  <a:pt x="52223" y="339352"/>
                </a:lnTo>
                <a:lnTo>
                  <a:pt x="136363" y="289149"/>
                </a:lnTo>
                <a:cubicBezTo>
                  <a:pt x="138825" y="287660"/>
                  <a:pt x="141660" y="286915"/>
                  <a:pt x="144569" y="286915"/>
                </a:cubicBezTo>
                <a:lnTo>
                  <a:pt x="470390" y="286915"/>
                </a:lnTo>
                <a:lnTo>
                  <a:pt x="470390" y="31954"/>
                </a:lnTo>
                <a:close/>
                <a:moveTo>
                  <a:pt x="76316" y="0"/>
                </a:moveTo>
                <a:lnTo>
                  <a:pt x="471360" y="0"/>
                </a:lnTo>
                <a:cubicBezTo>
                  <a:pt x="488516" y="0"/>
                  <a:pt x="502390" y="13854"/>
                  <a:pt x="502390" y="30986"/>
                </a:cubicBezTo>
                <a:lnTo>
                  <a:pt x="502390" y="176827"/>
                </a:lnTo>
                <a:lnTo>
                  <a:pt x="533869" y="176827"/>
                </a:lnTo>
                <a:cubicBezTo>
                  <a:pt x="550801" y="176827"/>
                  <a:pt x="564526" y="190606"/>
                  <a:pt x="564526" y="207514"/>
                </a:cubicBezTo>
                <a:lnTo>
                  <a:pt x="564526" y="448323"/>
                </a:lnTo>
                <a:lnTo>
                  <a:pt x="607193" y="540610"/>
                </a:lnTo>
                <a:cubicBezTo>
                  <a:pt x="610177" y="546941"/>
                  <a:pt x="608611" y="554464"/>
                  <a:pt x="603389" y="559156"/>
                </a:cubicBezTo>
                <a:cubicBezTo>
                  <a:pt x="600331" y="561912"/>
                  <a:pt x="596527" y="563253"/>
                  <a:pt x="592648" y="563253"/>
                </a:cubicBezTo>
                <a:cubicBezTo>
                  <a:pt x="589813" y="563253"/>
                  <a:pt x="586979" y="562508"/>
                  <a:pt x="584443" y="561018"/>
                </a:cubicBezTo>
                <a:lnTo>
                  <a:pt x="462931" y="488545"/>
                </a:lnTo>
                <a:lnTo>
                  <a:pt x="148746" y="488545"/>
                </a:lnTo>
                <a:cubicBezTo>
                  <a:pt x="131813" y="488545"/>
                  <a:pt x="118088" y="474840"/>
                  <a:pt x="118088" y="457932"/>
                </a:cubicBezTo>
                <a:lnTo>
                  <a:pt x="118088" y="337341"/>
                </a:lnTo>
                <a:lnTo>
                  <a:pt x="24250" y="393279"/>
                </a:lnTo>
                <a:cubicBezTo>
                  <a:pt x="21714" y="394769"/>
                  <a:pt x="18880" y="395514"/>
                  <a:pt x="16045" y="395514"/>
                </a:cubicBezTo>
                <a:cubicBezTo>
                  <a:pt x="12166" y="395514"/>
                  <a:pt x="8362" y="394173"/>
                  <a:pt x="5304" y="391417"/>
                </a:cubicBezTo>
                <a:cubicBezTo>
                  <a:pt x="82" y="386724"/>
                  <a:pt x="-1484" y="379201"/>
                  <a:pt x="1500" y="372870"/>
                </a:cubicBezTo>
                <a:lnTo>
                  <a:pt x="45286" y="278126"/>
                </a:lnTo>
                <a:lnTo>
                  <a:pt x="45286" y="30986"/>
                </a:lnTo>
                <a:cubicBezTo>
                  <a:pt x="45286" y="13854"/>
                  <a:pt x="59234" y="0"/>
                  <a:pt x="76316" y="0"/>
                </a:cubicBez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109542664"/>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53" presetClass="entr" presetSubtype="16" fill="hold" grpId="0" nodeType="withEffect">
                                  <p:stCondLst>
                                    <p:cond delay="0"/>
                                  </p:stCondLst>
                                  <p:iterate type="lt">
                                    <p:tmPct val="5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4462600" y="265169"/>
            <a:ext cx="3254679" cy="461665"/>
          </a:xfrm>
          <a:prstGeom prst="rect">
            <a:avLst/>
          </a:prstGeom>
          <a:noFill/>
        </p:spPr>
        <p:txBody>
          <a:bodyPr wrap="square" rtlCol="0">
            <a:spAutoFit/>
          </a:bodyPr>
          <a:lstStyle/>
          <a:p>
            <a:pPr lvl="0" algn="ctr">
              <a:defRPr/>
            </a:pPr>
            <a:r>
              <a:rPr lang="zh-CN" altLang="en-US" sz="2400" b="1" dirty="0">
                <a:solidFill>
                  <a:srgbClr val="0070C0"/>
                </a:solidFill>
                <a:latin typeface="微软雅黑" panose="020B0503020204020204" charset="-122"/>
                <a:ea typeface="微软雅黑" panose="020B0503020204020204" charset="-122"/>
                <a:sym typeface="+mn-ea"/>
              </a:rPr>
              <a:t>总结与展望</a:t>
            </a:r>
          </a:p>
        </p:txBody>
      </p:sp>
      <p:sp>
        <p:nvSpPr>
          <p:cNvPr id="3" name="Rectangle 20">
            <a:extLst>
              <a:ext uri="{FF2B5EF4-FFF2-40B4-BE49-F238E27FC236}">
                <a16:creationId xmlns:a16="http://schemas.microsoft.com/office/drawing/2014/main" id="{573A5A7B-DC20-4FCE-BEB2-B5DBEB2C79E4}"/>
              </a:ext>
            </a:extLst>
          </p:cNvPr>
          <p:cNvSpPr>
            <a:spLocks noChangeArrowheads="1"/>
          </p:cNvSpPr>
          <p:nvPr/>
        </p:nvSpPr>
        <p:spPr bwMode="auto">
          <a:xfrm>
            <a:off x="4895596" y="701044"/>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Summary and prospect</a:t>
            </a:r>
            <a:endParaRPr lang="zh-CN" altLang="en-US" sz="1067" dirty="0">
              <a:solidFill>
                <a:schemeClr val="tx1">
                  <a:lumMod val="65000"/>
                  <a:lumOff val="35000"/>
                </a:schemeClr>
              </a:solidFill>
              <a:latin typeface="Arial" pitchFamily="34" charset="0"/>
              <a:cs typeface="Arial" pitchFamily="34" charset="0"/>
            </a:endParaRP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Freeform 29">
            <a:extLst>
              <a:ext uri="{FF2B5EF4-FFF2-40B4-BE49-F238E27FC236}">
                <a16:creationId xmlns:a16="http://schemas.microsoft.com/office/drawing/2014/main" id="{BDDECE8F-EAF7-4463-BA64-568D836311BD}"/>
              </a:ext>
            </a:extLst>
          </p:cNvPr>
          <p:cNvSpPr>
            <a:spLocks noEditPoints="1"/>
          </p:cNvSpPr>
          <p:nvPr/>
        </p:nvSpPr>
        <p:spPr bwMode="auto">
          <a:xfrm flipH="1">
            <a:off x="7717279" y="1742747"/>
            <a:ext cx="3663372" cy="3991302"/>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 name="文本框 5">
            <a:extLst>
              <a:ext uri="{FF2B5EF4-FFF2-40B4-BE49-F238E27FC236}">
                <a16:creationId xmlns:a16="http://schemas.microsoft.com/office/drawing/2014/main" id="{86968A6C-C13C-4088-8D27-8ABBB4022825}"/>
              </a:ext>
            </a:extLst>
          </p:cNvPr>
          <p:cNvSpPr txBox="1"/>
          <p:nvPr/>
        </p:nvSpPr>
        <p:spPr>
          <a:xfrm>
            <a:off x="1124105" y="1374863"/>
            <a:ext cx="1613820"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vl2pPr marL="742950" indent="-285750" defTabSz="514350">
              <a:defRPr sz="1300">
                <a:latin typeface="Calibri" panose="020F0502020204030204" pitchFamily="34" charset="0"/>
                <a:ea typeface="宋体" panose="02010600030101010101" pitchFamily="2" charset="-122"/>
              </a:defRPr>
            </a:lvl2pPr>
            <a:lvl3pPr marL="1143000" indent="-228600" defTabSz="514350">
              <a:defRPr sz="1300">
                <a:latin typeface="Calibri" panose="020F0502020204030204" pitchFamily="34" charset="0"/>
                <a:ea typeface="宋体" panose="02010600030101010101" pitchFamily="2" charset="-122"/>
              </a:defRPr>
            </a:lvl3pPr>
            <a:lvl4pPr marL="1600200" indent="-228600" defTabSz="514350">
              <a:defRPr sz="1300">
                <a:latin typeface="Calibri" panose="020F0502020204030204" pitchFamily="34" charset="0"/>
                <a:ea typeface="宋体" panose="02010600030101010101" pitchFamily="2" charset="-122"/>
              </a:defRPr>
            </a:lvl4pPr>
            <a:lvl5pPr marL="2057400" indent="-228600" defTabSz="514350">
              <a:defRPr sz="1300">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algn="l"/>
            <a:r>
              <a:rPr lang="zh-CN" altLang="en-US" dirty="0"/>
              <a:t>论文总结</a:t>
            </a:r>
            <a:endParaRPr lang="en-US" altLang="zh-CN" dirty="0"/>
          </a:p>
        </p:txBody>
      </p:sp>
      <p:sp>
        <p:nvSpPr>
          <p:cNvPr id="7" name="文本框 6">
            <a:extLst>
              <a:ext uri="{FF2B5EF4-FFF2-40B4-BE49-F238E27FC236}">
                <a16:creationId xmlns:a16="http://schemas.microsoft.com/office/drawing/2014/main" id="{67DA92F3-ABA2-44D0-84AA-ED9B2D0F5961}"/>
              </a:ext>
            </a:extLst>
          </p:cNvPr>
          <p:cNvSpPr txBox="1"/>
          <p:nvPr/>
        </p:nvSpPr>
        <p:spPr>
          <a:xfrm>
            <a:off x="1163960" y="1844702"/>
            <a:ext cx="4932040" cy="2238883"/>
          </a:xfrm>
          <a:prstGeom prst="rect">
            <a:avLst/>
          </a:prstGeom>
          <a:noFill/>
        </p:spPr>
        <p:txBody>
          <a:bodyPr wrap="square" rtlCol="0">
            <a:spAutoFit/>
          </a:bodyPr>
          <a:lstStyle/>
          <a:p>
            <a:pPr lvl="0" algn="just">
              <a:lnSpc>
                <a:spcPct val="110000"/>
              </a:lnSpc>
              <a:defRPr/>
            </a:pPr>
            <a:r>
              <a:rPr kumimoji="0" lang="en-US" altLang="zh-CN"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1</a:t>
            </a:r>
            <a:r>
              <a:rPr kumimoji="0" lang="zh-CN" altLang="en-US"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a:t>
            </a:r>
            <a:r>
              <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提出了一种基于图像频域信息的颜色恒常性算法，构建频率预提取模块、相机特征重新加权模块</a:t>
            </a:r>
            <a:endPar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endPar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r>
              <a:rPr kumimoji="0" lang="en-US" altLang="zh-CN"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2</a:t>
            </a:r>
            <a:r>
              <a:rPr kumimoji="0" lang="zh-CN" altLang="en-US"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）设计了包含上述模块的完整的网络结构来解决多相机泛化问题</a:t>
            </a:r>
            <a:endParaRPr kumimoji="0" lang="en-US" altLang="zh-CN"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endParaRPr kumimoji="0" lang="en-US" altLang="zh-CN"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r>
              <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3</a:t>
            </a:r>
            <a:r>
              <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）将本研究所设计的颜色恒常性算法模型进行训练，并部署在基于</a:t>
            </a:r>
            <a:r>
              <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Windows</a:t>
            </a:r>
            <a:r>
              <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平台的颜色恒常性系统中</a:t>
            </a:r>
            <a:endParaRPr kumimoji="0" lang="zh-CN" altLang="en-US" sz="16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endParaRPr>
          </a:p>
        </p:txBody>
      </p:sp>
      <p:grpSp>
        <p:nvGrpSpPr>
          <p:cNvPr id="8" name="组合 7">
            <a:extLst>
              <a:ext uri="{FF2B5EF4-FFF2-40B4-BE49-F238E27FC236}">
                <a16:creationId xmlns:a16="http://schemas.microsoft.com/office/drawing/2014/main" id="{BAE41E08-3C35-422D-BBBC-01A7C842F60B}"/>
              </a:ext>
            </a:extLst>
          </p:cNvPr>
          <p:cNvGrpSpPr/>
          <p:nvPr/>
        </p:nvGrpSpPr>
        <p:grpSpPr>
          <a:xfrm>
            <a:off x="811349" y="1432652"/>
            <a:ext cx="352611" cy="278538"/>
            <a:chOff x="1318649" y="4242684"/>
            <a:chExt cx="352611" cy="278538"/>
          </a:xfrm>
        </p:grpSpPr>
        <p:sp>
          <p:nvSpPr>
            <p:cNvPr id="9" name="矩形 8">
              <a:extLst>
                <a:ext uri="{FF2B5EF4-FFF2-40B4-BE49-F238E27FC236}">
                  <a16:creationId xmlns:a16="http://schemas.microsoft.com/office/drawing/2014/main" id="{95219AC8-C8F3-48FA-81B4-E1F4E1EEC92F}"/>
                </a:ext>
              </a:extLst>
            </p:cNvPr>
            <p:cNvSpPr/>
            <p:nvPr/>
          </p:nvSpPr>
          <p:spPr>
            <a:xfrm>
              <a:off x="1389761" y="4275577"/>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0" name="文本框 9">
              <a:extLst>
                <a:ext uri="{FF2B5EF4-FFF2-40B4-BE49-F238E27FC236}">
                  <a16:creationId xmlns:a16="http://schemas.microsoft.com/office/drawing/2014/main" id="{C3E9972E-D3E6-4A10-A54A-00658A647305}"/>
                </a:ext>
              </a:extLst>
            </p:cNvPr>
            <p:cNvSpPr txBox="1"/>
            <p:nvPr/>
          </p:nvSpPr>
          <p:spPr>
            <a:xfrm>
              <a:off x="1318649" y="4242684"/>
              <a:ext cx="352611" cy="278538"/>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itchFamily="34" charset="0"/>
                </a:rPr>
                <a:t>01</a:t>
              </a:r>
              <a:endParaRPr kumimoji="0" lang="zh-CN" altLang="en-US" sz="11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itchFamily="34" charset="0"/>
              </a:endParaRPr>
            </a:p>
          </p:txBody>
        </p:sp>
      </p:grpSp>
      <p:sp>
        <p:nvSpPr>
          <p:cNvPr id="11" name="文本框 10">
            <a:extLst>
              <a:ext uri="{FF2B5EF4-FFF2-40B4-BE49-F238E27FC236}">
                <a16:creationId xmlns:a16="http://schemas.microsoft.com/office/drawing/2014/main" id="{366F3872-2490-48D6-9CDB-22DE19AD6D7C}"/>
              </a:ext>
            </a:extLst>
          </p:cNvPr>
          <p:cNvSpPr txBox="1"/>
          <p:nvPr/>
        </p:nvSpPr>
        <p:spPr>
          <a:xfrm>
            <a:off x="1124105" y="4334883"/>
            <a:ext cx="1613820"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vl2pPr marL="742950" indent="-285750" defTabSz="514350">
              <a:defRPr sz="1300">
                <a:latin typeface="Calibri" panose="020F0502020204030204" pitchFamily="34" charset="0"/>
                <a:ea typeface="宋体" panose="02010600030101010101" pitchFamily="2" charset="-122"/>
              </a:defRPr>
            </a:lvl2pPr>
            <a:lvl3pPr marL="1143000" indent="-228600" defTabSz="514350">
              <a:defRPr sz="1300">
                <a:latin typeface="Calibri" panose="020F0502020204030204" pitchFamily="34" charset="0"/>
                <a:ea typeface="宋体" panose="02010600030101010101" pitchFamily="2" charset="-122"/>
              </a:defRPr>
            </a:lvl3pPr>
            <a:lvl4pPr marL="1600200" indent="-228600" defTabSz="514350">
              <a:defRPr sz="1300">
                <a:latin typeface="Calibri" panose="020F0502020204030204" pitchFamily="34" charset="0"/>
                <a:ea typeface="宋体" panose="02010600030101010101" pitchFamily="2" charset="-122"/>
              </a:defRPr>
            </a:lvl4pPr>
            <a:lvl5pPr marL="2057400" indent="-228600" defTabSz="514350">
              <a:defRPr sz="1300">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r>
              <a:rPr lang="zh-CN" altLang="en-US" dirty="0"/>
              <a:t>展望</a:t>
            </a:r>
            <a:endParaRPr lang="en-US" altLang="zh-CN" dirty="0"/>
          </a:p>
        </p:txBody>
      </p:sp>
      <p:sp>
        <p:nvSpPr>
          <p:cNvPr id="12" name="文本框 11">
            <a:extLst>
              <a:ext uri="{FF2B5EF4-FFF2-40B4-BE49-F238E27FC236}">
                <a16:creationId xmlns:a16="http://schemas.microsoft.com/office/drawing/2014/main" id="{87096F4A-84F5-4AB1-B326-368D4848C68D}"/>
              </a:ext>
            </a:extLst>
          </p:cNvPr>
          <p:cNvSpPr txBox="1"/>
          <p:nvPr/>
        </p:nvSpPr>
        <p:spPr>
          <a:xfrm>
            <a:off x="1124104" y="4762004"/>
            <a:ext cx="4819495" cy="1426353"/>
          </a:xfrm>
          <a:prstGeom prst="rect">
            <a:avLst/>
          </a:prstGeom>
          <a:noFill/>
        </p:spPr>
        <p:txBody>
          <a:bodyPr wrap="square" rtlCol="0">
            <a:spAutoFit/>
          </a:bodyPr>
          <a:lstStyle/>
          <a:p>
            <a:pPr lvl="0" algn="just">
              <a:lnSpc>
                <a:spcPct val="110000"/>
              </a:lnSpc>
              <a:defRPr/>
            </a:pPr>
            <a:r>
              <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1</a:t>
            </a:r>
            <a:r>
              <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）使用更易于搭载、精度更高的网络模型</a:t>
            </a:r>
            <a:endPar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endPar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r>
              <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2</a:t>
            </a:r>
            <a:r>
              <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）使用更合适的损失函数</a:t>
            </a:r>
            <a:endPar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endPar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r>
              <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3</a:t>
            </a:r>
            <a:r>
              <a:rPr lang="zh-CN" altLang="en-US"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）使用更卓越的特征识别模块</a:t>
            </a:r>
            <a:endParaRPr lang="en-US" altLang="zh-CN" sz="16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p:txBody>
      </p:sp>
      <p:grpSp>
        <p:nvGrpSpPr>
          <p:cNvPr id="13" name="组合 12">
            <a:extLst>
              <a:ext uri="{FF2B5EF4-FFF2-40B4-BE49-F238E27FC236}">
                <a16:creationId xmlns:a16="http://schemas.microsoft.com/office/drawing/2014/main" id="{C3A9986B-0E08-4E01-89C4-7811C3A4B216}"/>
              </a:ext>
            </a:extLst>
          </p:cNvPr>
          <p:cNvGrpSpPr/>
          <p:nvPr/>
        </p:nvGrpSpPr>
        <p:grpSpPr>
          <a:xfrm>
            <a:off x="811349" y="4392672"/>
            <a:ext cx="352611" cy="278538"/>
            <a:chOff x="1318649" y="4242684"/>
            <a:chExt cx="352611" cy="278538"/>
          </a:xfrm>
        </p:grpSpPr>
        <p:sp>
          <p:nvSpPr>
            <p:cNvPr id="14" name="矩形 13">
              <a:extLst>
                <a:ext uri="{FF2B5EF4-FFF2-40B4-BE49-F238E27FC236}">
                  <a16:creationId xmlns:a16="http://schemas.microsoft.com/office/drawing/2014/main" id="{7B6F7788-1B60-4210-B9D1-45E886F4185F}"/>
                </a:ext>
              </a:extLst>
            </p:cNvPr>
            <p:cNvSpPr/>
            <p:nvPr/>
          </p:nvSpPr>
          <p:spPr>
            <a:xfrm>
              <a:off x="1389761" y="4275577"/>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E6E297F0-605C-41AF-90AF-B0FC5E3CC0FF}"/>
                </a:ext>
              </a:extLst>
            </p:cNvPr>
            <p:cNvSpPr txBox="1"/>
            <p:nvPr/>
          </p:nvSpPr>
          <p:spPr>
            <a:xfrm>
              <a:off x="1318649" y="4242684"/>
              <a:ext cx="352611" cy="278538"/>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itchFamily="34" charset="0"/>
                </a:rPr>
                <a:t>02</a:t>
              </a:r>
              <a:endParaRPr kumimoji="0" lang="zh-CN" altLang="en-US" sz="11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itchFamily="34" charset="0"/>
              </a:endParaRPr>
            </a:p>
          </p:txBody>
        </p:sp>
      </p:grpSp>
    </p:spTree>
    <p:extLst>
      <p:ext uri="{BB962C8B-B14F-4D97-AF65-F5344CB8AC3E}">
        <p14:creationId xmlns:p14="http://schemas.microsoft.com/office/powerpoint/2010/main" val="1946733154"/>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42" presetClass="entr" presetSubtype="0" fill="hold" grpId="0"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strVal val="#ppt_x"/>
                                          </p:val>
                                        </p:tav>
                                        <p:tav tm="100000">
                                          <p:val>
                                            <p:strVal val="#ppt_x"/>
                                          </p:val>
                                        </p:tav>
                                      </p:tavLst>
                                    </p:anim>
                                    <p:anim calcmode="lin" valueType="num">
                                      <p:cBhvr>
                                        <p:cTn id="39" dur="5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5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5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anim calcmode="lin" valueType="num">
                                      <p:cBhvr>
                                        <p:cTn id="48" dur="500" fill="hold"/>
                                        <p:tgtEl>
                                          <p:spTgt spid="13"/>
                                        </p:tgtEl>
                                        <p:attrNameLst>
                                          <p:attrName>ppt_x</p:attrName>
                                        </p:attrNameLst>
                                      </p:cBhvr>
                                      <p:tavLst>
                                        <p:tav tm="0">
                                          <p:val>
                                            <p:strVal val="#ppt_x"/>
                                          </p:val>
                                        </p:tav>
                                        <p:tav tm="100000">
                                          <p:val>
                                            <p:strVal val="#ppt_x"/>
                                          </p:val>
                                        </p:tav>
                                      </p:tavLst>
                                    </p:anim>
                                    <p:anim calcmode="lin" valueType="num">
                                      <p:cBhvr>
                                        <p:cTn id="4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p:bldP spid="7"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8BEAD35-CCF1-4AE9-A8F7-A17F28D16F3A}"/>
              </a:ext>
            </a:extLst>
          </p:cNvPr>
          <p:cNvSpPr/>
          <p:nvPr/>
        </p:nvSpPr>
        <p:spPr>
          <a:xfrm>
            <a:off x="1047064" y="2259883"/>
            <a:ext cx="6839038" cy="1015663"/>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CN" altLang="en-US" sz="6000" b="1" spc="400" dirty="0">
                <a:solidFill>
                  <a:srgbClr val="000000">
                    <a:lumMod val="65000"/>
                    <a:lumOff val="35000"/>
                  </a:srgbClr>
                </a:solidFill>
                <a:latin typeface="微软雅黑"/>
                <a:ea typeface="微软雅黑"/>
                <a:cs typeface="+mn-ea"/>
                <a:sym typeface="+mn-lt"/>
              </a:rPr>
              <a:t>感</a:t>
            </a:r>
            <a:r>
              <a:rPr kumimoji="0" lang="zh-CN" altLang="en-US" sz="6000" b="1" i="0" u="none" strike="noStrike" kern="1200" cap="none" spc="400" normalizeH="0" baseline="0" noProof="0" dirty="0">
                <a:ln>
                  <a:noFill/>
                </a:ln>
                <a:solidFill>
                  <a:srgbClr val="000000">
                    <a:lumMod val="65000"/>
                    <a:lumOff val="35000"/>
                  </a:srgbClr>
                </a:solidFill>
                <a:effectLst/>
                <a:uLnTx/>
                <a:uFillTx/>
                <a:latin typeface="微软雅黑"/>
                <a:ea typeface="微软雅黑"/>
                <a:cs typeface="+mn-ea"/>
                <a:sym typeface="+mn-lt"/>
              </a:rPr>
              <a:t>谢老师聆听！</a:t>
            </a:r>
          </a:p>
        </p:txBody>
      </p:sp>
      <p:sp>
        <p:nvSpPr>
          <p:cNvPr id="14" name="任意多边形: 形状 13">
            <a:extLst>
              <a:ext uri="{FF2B5EF4-FFF2-40B4-BE49-F238E27FC236}">
                <a16:creationId xmlns:a16="http://schemas.microsoft.com/office/drawing/2014/main" id="{E9812351-1D8B-4096-B067-C1161FBF2107}"/>
              </a:ext>
            </a:extLst>
          </p:cNvPr>
          <p:cNvSpPr/>
          <p:nvPr/>
        </p:nvSpPr>
        <p:spPr>
          <a:xfrm rot="18932100">
            <a:off x="6751304" y="-3090723"/>
            <a:ext cx="5051305" cy="505130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任意多边形: 形状 15">
            <a:extLst>
              <a:ext uri="{FF2B5EF4-FFF2-40B4-BE49-F238E27FC236}">
                <a16:creationId xmlns:a16="http://schemas.microsoft.com/office/drawing/2014/main" id="{2E98E0E8-560D-4C7C-B4C7-601F790AC01C}"/>
              </a:ext>
            </a:extLst>
          </p:cNvPr>
          <p:cNvSpPr/>
          <p:nvPr/>
        </p:nvSpPr>
        <p:spPr>
          <a:xfrm rot="18958199">
            <a:off x="10979399" y="4155207"/>
            <a:ext cx="2416461" cy="241646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7" name="任意多边形: 形状 16">
            <a:extLst>
              <a:ext uri="{FF2B5EF4-FFF2-40B4-BE49-F238E27FC236}">
                <a16:creationId xmlns:a16="http://schemas.microsoft.com/office/drawing/2014/main" id="{CA0532D0-C157-4B54-A4F4-C7746F4FEED9}"/>
              </a:ext>
            </a:extLst>
          </p:cNvPr>
          <p:cNvSpPr/>
          <p:nvPr/>
        </p:nvSpPr>
        <p:spPr>
          <a:xfrm rot="18958199">
            <a:off x="9596217" y="3086976"/>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9" name="任意多边形: 形状 18">
            <a:extLst>
              <a:ext uri="{FF2B5EF4-FFF2-40B4-BE49-F238E27FC236}">
                <a16:creationId xmlns:a16="http://schemas.microsoft.com/office/drawing/2014/main" id="{DCDC5953-4481-488D-B130-6C383D6F3DB9}"/>
              </a:ext>
            </a:extLst>
          </p:cNvPr>
          <p:cNvSpPr/>
          <p:nvPr/>
        </p:nvSpPr>
        <p:spPr>
          <a:xfrm rot="18958199">
            <a:off x="10844604" y="226155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0" name="任意多边形: 形状 19">
            <a:extLst>
              <a:ext uri="{FF2B5EF4-FFF2-40B4-BE49-F238E27FC236}">
                <a16:creationId xmlns:a16="http://schemas.microsoft.com/office/drawing/2014/main" id="{591E0EB6-FC66-4DB0-A4E7-52899D503FAD}"/>
              </a:ext>
            </a:extLst>
          </p:cNvPr>
          <p:cNvSpPr/>
          <p:nvPr/>
        </p:nvSpPr>
        <p:spPr>
          <a:xfrm rot="18932100">
            <a:off x="187085" y="5171349"/>
            <a:ext cx="5748920" cy="5748920"/>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1" name="任意多边形: 形状 20">
            <a:extLst>
              <a:ext uri="{FF2B5EF4-FFF2-40B4-BE49-F238E27FC236}">
                <a16:creationId xmlns:a16="http://schemas.microsoft.com/office/drawing/2014/main" id="{999ED593-7DE7-41AB-83AB-C67C840702B5}"/>
              </a:ext>
            </a:extLst>
          </p:cNvPr>
          <p:cNvSpPr/>
          <p:nvPr/>
        </p:nvSpPr>
        <p:spPr>
          <a:xfrm rot="18958199">
            <a:off x="6646784" y="4697134"/>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2" name="任意多边形: 形状 21">
            <a:extLst>
              <a:ext uri="{FF2B5EF4-FFF2-40B4-BE49-F238E27FC236}">
                <a16:creationId xmlns:a16="http://schemas.microsoft.com/office/drawing/2014/main" id="{7E9A17F5-5639-42CA-8230-4924A1FC5289}"/>
              </a:ext>
            </a:extLst>
          </p:cNvPr>
          <p:cNvSpPr/>
          <p:nvPr/>
        </p:nvSpPr>
        <p:spPr>
          <a:xfrm rot="18958199">
            <a:off x="9043563" y="507629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317" y="952302"/>
            <a:ext cx="3206851" cy="863627"/>
          </a:xfrm>
          <a:prstGeom prst="rect">
            <a:avLst/>
          </a:prstGeom>
        </p:spPr>
      </p:pic>
      <p:sp>
        <p:nvSpPr>
          <p:cNvPr id="13" name="TextBox 26">
            <a:extLst>
              <a:ext uri="{FF2B5EF4-FFF2-40B4-BE49-F238E27FC236}">
                <a16:creationId xmlns:a16="http://schemas.microsoft.com/office/drawing/2014/main" id="{3860CC1F-67B2-487D-AAF4-22986DB3FB2E}"/>
              </a:ext>
            </a:extLst>
          </p:cNvPr>
          <p:cNvSpPr txBox="1"/>
          <p:nvPr/>
        </p:nvSpPr>
        <p:spPr>
          <a:xfrm>
            <a:off x="1124317" y="3434407"/>
            <a:ext cx="5184576" cy="338554"/>
          </a:xfrm>
          <a:prstGeom prst="rect">
            <a:avLst/>
          </a:prstGeom>
          <a:noFill/>
        </p:spPr>
        <p:txBody>
          <a:bodyPr wrap="square" rtlCol="0">
            <a:spAutoFit/>
          </a:bodyPr>
          <a:lstStyle/>
          <a:p>
            <a:pPr lvl="0" defTabSz="1219170">
              <a:defRPr/>
            </a:pPr>
            <a:r>
              <a:rPr lang="zh-CN" altLang="en-US" sz="1600" dirty="0">
                <a:solidFill>
                  <a:srgbClr val="000000">
                    <a:lumMod val="65000"/>
                    <a:lumOff val="35000"/>
                  </a:srgbClr>
                </a:solidFill>
                <a:cs typeface="+mn-ea"/>
                <a:sym typeface="+mn-lt"/>
              </a:rPr>
              <a:t>答辩</a:t>
            </a:r>
            <a:r>
              <a:rPr kumimoji="0" lang="zh-CN" altLang="en-US" sz="1600" b="0" i="0" u="none" strike="noStrike" kern="1200" cap="none" spc="0" normalizeH="0" baseline="0" noProof="0" dirty="0">
                <a:ln>
                  <a:noFill/>
                </a:ln>
                <a:solidFill>
                  <a:srgbClr val="000000">
                    <a:lumMod val="65000"/>
                    <a:lumOff val="35000"/>
                  </a:srgbClr>
                </a:solidFill>
                <a:effectLst/>
                <a:uLnTx/>
                <a:uFillTx/>
                <a:latin typeface="微软雅黑"/>
                <a:ea typeface="微软雅黑"/>
                <a:cs typeface="+mn-ea"/>
                <a:sym typeface="+mn-lt"/>
              </a:rPr>
              <a:t>人</a:t>
            </a:r>
            <a:r>
              <a:rPr lang="zh-CN" altLang="en-US" sz="1600" dirty="0">
                <a:solidFill>
                  <a:srgbClr val="000000">
                    <a:lumMod val="65000"/>
                    <a:lumOff val="35000"/>
                  </a:srgbClr>
                </a:solidFill>
                <a:cs typeface="+mn-ea"/>
                <a:sym typeface="+mn-lt"/>
              </a:rPr>
              <a:t>：崔思颖   时间：</a:t>
            </a:r>
            <a:r>
              <a:rPr lang="en-US" altLang="zh-CN" sz="1600" dirty="0">
                <a:solidFill>
                  <a:srgbClr val="000000">
                    <a:lumMod val="65000"/>
                    <a:lumOff val="35000"/>
                  </a:srgbClr>
                </a:solidFill>
                <a:cs typeface="+mn-ea"/>
                <a:sym typeface="+mn-lt"/>
              </a:rPr>
              <a:t>2022</a:t>
            </a:r>
            <a:r>
              <a:rPr lang="zh-CN" altLang="en-US" sz="1600" dirty="0">
                <a:solidFill>
                  <a:srgbClr val="000000">
                    <a:lumMod val="65000"/>
                    <a:lumOff val="35000"/>
                  </a:srgbClr>
                </a:solidFill>
                <a:cs typeface="+mn-ea"/>
                <a:sym typeface="+mn-lt"/>
              </a:rPr>
              <a:t>年</a:t>
            </a:r>
            <a:r>
              <a:rPr lang="en-US" altLang="zh-CN" sz="1600" dirty="0">
                <a:solidFill>
                  <a:srgbClr val="000000">
                    <a:lumMod val="65000"/>
                    <a:lumOff val="35000"/>
                  </a:srgbClr>
                </a:solidFill>
                <a:cs typeface="+mn-ea"/>
                <a:sym typeface="+mn-lt"/>
              </a:rPr>
              <a:t>5</a:t>
            </a:r>
            <a:r>
              <a:rPr lang="zh-CN" altLang="en-US" sz="1600" dirty="0">
                <a:solidFill>
                  <a:srgbClr val="000000">
                    <a:lumMod val="65000"/>
                    <a:lumOff val="35000"/>
                  </a:srgbClr>
                </a:solidFill>
                <a:cs typeface="+mn-ea"/>
                <a:sym typeface="+mn-lt"/>
              </a:rPr>
              <a:t>月</a:t>
            </a:r>
            <a:r>
              <a:rPr lang="en-US" altLang="zh-CN" sz="1600" dirty="0">
                <a:solidFill>
                  <a:srgbClr val="000000">
                    <a:lumMod val="65000"/>
                    <a:lumOff val="35000"/>
                  </a:srgbClr>
                </a:solidFill>
                <a:cs typeface="+mn-ea"/>
                <a:sym typeface="+mn-lt"/>
              </a:rPr>
              <a:t>31</a:t>
            </a:r>
            <a:r>
              <a:rPr lang="zh-CN" altLang="en-US" sz="1600" dirty="0">
                <a:solidFill>
                  <a:srgbClr val="000000">
                    <a:lumMod val="65000"/>
                    <a:lumOff val="35000"/>
                  </a:srgbClr>
                </a:solidFill>
                <a:cs typeface="+mn-ea"/>
                <a:sym typeface="+mn-lt"/>
              </a:rPr>
              <a:t>日</a:t>
            </a:r>
            <a:endParaRPr kumimoji="0" lang="en-US" altLang="zh-CN" sz="1600" b="0" i="0" u="none" strike="noStrike" kern="1200" cap="none" spc="0" normalizeH="0" baseline="0" noProof="0" dirty="0">
              <a:ln>
                <a:noFill/>
              </a:ln>
              <a:solidFill>
                <a:srgbClr val="000000">
                  <a:lumMod val="65000"/>
                  <a:lumOff val="35000"/>
                </a:srgbClr>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538468335"/>
      </p:ext>
    </p:extLst>
  </p:cSld>
  <p:clrMapOvr>
    <a:masterClrMapping/>
  </p:clrMapOvr>
  <p:transition advClick="0" advTm="3000">
    <p:random/>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90"/>
                                              </p:val>
                                            </p:tav>
                                            <p:tav tm="100000">
                                              <p:val>
                                                <p:fltVal val="0"/>
                                              </p:val>
                                            </p:tav>
                                          </p:tavLst>
                                        </p:anim>
                                        <p:animEffect transition="in" filter="fade">
                                          <p:cBhvr>
                                            <p:cTn id="16" dur="750"/>
                                            <p:tgtEl>
                                              <p:spTgt spid="2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250"/>
                                </p:stCondLst>
                                <p:childTnLst>
                                  <p:par>
                                    <p:cTn id="22" presetID="2" presetClass="entr" presetSubtype="3" fill="hold" grpId="0" nodeType="afterEffect" p14:presetBounceEnd="34000">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14:bounceEnd="34000">
                                          <p:cBhvr additive="base">
                                            <p:cTn id="24" dur="1000" fill="hold"/>
                                            <p:tgtEl>
                                              <p:spTgt spid="16"/>
                                            </p:tgtEl>
                                            <p:attrNameLst>
                                              <p:attrName>ppt_x</p:attrName>
                                            </p:attrNameLst>
                                          </p:cBhvr>
                                          <p:tavLst>
                                            <p:tav tm="0">
                                              <p:val>
                                                <p:strVal val="1+#ppt_w/2"/>
                                              </p:val>
                                            </p:tav>
                                            <p:tav tm="100000">
                                              <p:val>
                                                <p:strVal val="#ppt_x"/>
                                              </p:val>
                                            </p:tav>
                                          </p:tavLst>
                                        </p:anim>
                                        <p:anim calcmode="lin" valueType="num" p14:bounceEnd="34000">
                                          <p:cBhvr additive="base">
                                            <p:cTn id="25" dur="10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14:presetBounceEnd="34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34000">
                                          <p:cBhvr additive="base">
                                            <p:cTn id="28" dur="1000" fill="hold"/>
                                            <p:tgtEl>
                                              <p:spTgt spid="17"/>
                                            </p:tgtEl>
                                            <p:attrNameLst>
                                              <p:attrName>ppt_x</p:attrName>
                                            </p:attrNameLst>
                                          </p:cBhvr>
                                          <p:tavLst>
                                            <p:tav tm="0">
                                              <p:val>
                                                <p:strVal val="1+#ppt_w/2"/>
                                              </p:val>
                                            </p:tav>
                                            <p:tav tm="100000">
                                              <p:val>
                                                <p:strVal val="#ppt_x"/>
                                              </p:val>
                                            </p:tav>
                                          </p:tavLst>
                                        </p:anim>
                                        <p:anim calcmode="lin" valueType="num" p14:bounceEnd="34000">
                                          <p:cBhvr additive="base">
                                            <p:cTn id="29" dur="10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14:presetBounceEnd="34000">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14:bounceEnd="34000">
                                          <p:cBhvr additive="base">
                                            <p:cTn id="32" dur="1000" fill="hold"/>
                                            <p:tgtEl>
                                              <p:spTgt spid="21"/>
                                            </p:tgtEl>
                                            <p:attrNameLst>
                                              <p:attrName>ppt_x</p:attrName>
                                            </p:attrNameLst>
                                          </p:cBhvr>
                                          <p:tavLst>
                                            <p:tav tm="0">
                                              <p:val>
                                                <p:strVal val="1+#ppt_w/2"/>
                                              </p:val>
                                            </p:tav>
                                            <p:tav tm="100000">
                                              <p:val>
                                                <p:strVal val="#ppt_x"/>
                                              </p:val>
                                            </p:tav>
                                          </p:tavLst>
                                        </p:anim>
                                        <p:anim calcmode="lin" valueType="num" p14:bounceEnd="34000">
                                          <p:cBhvr additive="base">
                                            <p:cTn id="33" dur="1000" fill="hold"/>
                                            <p:tgtEl>
                                              <p:spTgt spid="2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14:presetBounceEnd="34000">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14:bounceEnd="34000">
                                          <p:cBhvr additive="base">
                                            <p:cTn id="36" dur="100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37" dur="10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14:presetBounceEnd="34000">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14:bounceEnd="34000">
                                          <p:cBhvr additive="base">
                                            <p:cTn id="40" dur="1000" fill="hold"/>
                                            <p:tgtEl>
                                              <p:spTgt spid="22"/>
                                            </p:tgtEl>
                                            <p:attrNameLst>
                                              <p:attrName>ppt_x</p:attrName>
                                            </p:attrNameLst>
                                          </p:cBhvr>
                                          <p:tavLst>
                                            <p:tav tm="0">
                                              <p:val>
                                                <p:strVal val="1+#ppt_w/2"/>
                                              </p:val>
                                            </p:tav>
                                            <p:tav tm="100000">
                                              <p:val>
                                                <p:strVal val="#ppt_x"/>
                                              </p:val>
                                            </p:tav>
                                          </p:tavLst>
                                        </p:anim>
                                        <p:anim calcmode="lin" valueType="num" p14:bounceEnd="34000">
                                          <p:cBhvr additive="base">
                                            <p:cTn id="41" dur="1000" fill="hold"/>
                                            <p:tgtEl>
                                              <p:spTgt spid="22"/>
                                            </p:tgtEl>
                                            <p:attrNameLst>
                                              <p:attrName>ppt_y</p:attrName>
                                            </p:attrNameLst>
                                          </p:cBhvr>
                                          <p:tavLst>
                                            <p:tav tm="0">
                                              <p:val>
                                                <p:strVal val="0-#ppt_h/2"/>
                                              </p:val>
                                            </p:tav>
                                            <p:tav tm="100000">
                                              <p:val>
                                                <p:strVal val="#ppt_y"/>
                                              </p:val>
                                            </p:tav>
                                          </p:tavLst>
                                        </p:anim>
                                      </p:childTnLst>
                                    </p:cTn>
                                  </p:par>
                                </p:childTnLst>
                              </p:cTn>
                            </p:par>
                            <p:par>
                              <p:cTn id="42" fill="hold">
                                <p:stCondLst>
                                  <p:cond delay="2250"/>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strVal val="#ppt_x"/>
                                              </p:val>
                                            </p:tav>
                                            <p:tav tm="100000">
                                              <p:val>
                                                <p:strVal val="#ppt_x"/>
                                              </p:val>
                                            </p:tav>
                                          </p:tavLst>
                                        </p:anim>
                                        <p:anim calcmode="lin" valueType="num">
                                          <p:cBhvr>
                                            <p:cTn id="4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6" grpId="0" animBg="1"/>
          <p:bldP spid="17" grpId="0" animBg="1"/>
          <p:bldP spid="19" grpId="0" animBg="1"/>
          <p:bldP spid="20" grpId="0" animBg="1"/>
          <p:bldP spid="21" grpId="0" animBg="1"/>
          <p:bldP spid="22" grpId="0"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90"/>
                                              </p:val>
                                            </p:tav>
                                            <p:tav tm="100000">
                                              <p:val>
                                                <p:fltVal val="0"/>
                                              </p:val>
                                            </p:tav>
                                          </p:tavLst>
                                        </p:anim>
                                        <p:animEffect transition="in" filter="fade">
                                          <p:cBhvr>
                                            <p:cTn id="16" dur="750"/>
                                            <p:tgtEl>
                                              <p:spTgt spid="2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250"/>
                                </p:stCondLst>
                                <p:childTnLst>
                                  <p:par>
                                    <p:cTn id="22" presetID="2" presetClass="entr" presetSubtype="3"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000" fill="hold"/>
                                            <p:tgtEl>
                                              <p:spTgt spid="17"/>
                                            </p:tgtEl>
                                            <p:attrNameLst>
                                              <p:attrName>ppt_x</p:attrName>
                                            </p:attrNameLst>
                                          </p:cBhvr>
                                          <p:tavLst>
                                            <p:tav tm="0">
                                              <p:val>
                                                <p:strVal val="1+#ppt_w/2"/>
                                              </p:val>
                                            </p:tav>
                                            <p:tav tm="100000">
                                              <p:val>
                                                <p:strVal val="#ppt_x"/>
                                              </p:val>
                                            </p:tav>
                                          </p:tavLst>
                                        </p:anim>
                                        <p:anim calcmode="lin" valueType="num">
                                          <p:cBhvr additive="base">
                                            <p:cTn id="29" dur="10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0" fill="hold"/>
                                            <p:tgtEl>
                                              <p:spTgt spid="21"/>
                                            </p:tgtEl>
                                            <p:attrNameLst>
                                              <p:attrName>ppt_x</p:attrName>
                                            </p:attrNameLst>
                                          </p:cBhvr>
                                          <p:tavLst>
                                            <p:tav tm="0">
                                              <p:val>
                                                <p:strVal val="1+#ppt_w/2"/>
                                              </p:val>
                                            </p:tav>
                                            <p:tav tm="100000">
                                              <p:val>
                                                <p:strVal val="#ppt_x"/>
                                              </p:val>
                                            </p:tav>
                                          </p:tavLst>
                                        </p:anim>
                                        <p:anim calcmode="lin" valueType="num">
                                          <p:cBhvr additive="base">
                                            <p:cTn id="33" dur="1000" fill="hold"/>
                                            <p:tgtEl>
                                              <p:spTgt spid="2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1000" fill="hold"/>
                                            <p:tgtEl>
                                              <p:spTgt spid="19"/>
                                            </p:tgtEl>
                                            <p:attrNameLst>
                                              <p:attrName>ppt_x</p:attrName>
                                            </p:attrNameLst>
                                          </p:cBhvr>
                                          <p:tavLst>
                                            <p:tav tm="0">
                                              <p:val>
                                                <p:strVal val="1+#ppt_w/2"/>
                                              </p:val>
                                            </p:tav>
                                            <p:tav tm="100000">
                                              <p:val>
                                                <p:strVal val="#ppt_x"/>
                                              </p:val>
                                            </p:tav>
                                          </p:tavLst>
                                        </p:anim>
                                        <p:anim calcmode="lin" valueType="num">
                                          <p:cBhvr additive="base">
                                            <p:cTn id="37" dur="10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1000" fill="hold"/>
                                            <p:tgtEl>
                                              <p:spTgt spid="22"/>
                                            </p:tgtEl>
                                            <p:attrNameLst>
                                              <p:attrName>ppt_x</p:attrName>
                                            </p:attrNameLst>
                                          </p:cBhvr>
                                          <p:tavLst>
                                            <p:tav tm="0">
                                              <p:val>
                                                <p:strVal val="1+#ppt_w/2"/>
                                              </p:val>
                                            </p:tav>
                                            <p:tav tm="100000">
                                              <p:val>
                                                <p:strVal val="#ppt_x"/>
                                              </p:val>
                                            </p:tav>
                                          </p:tavLst>
                                        </p:anim>
                                        <p:anim calcmode="lin" valueType="num">
                                          <p:cBhvr additive="base">
                                            <p:cTn id="41" dur="1000" fill="hold"/>
                                            <p:tgtEl>
                                              <p:spTgt spid="22"/>
                                            </p:tgtEl>
                                            <p:attrNameLst>
                                              <p:attrName>ppt_y</p:attrName>
                                            </p:attrNameLst>
                                          </p:cBhvr>
                                          <p:tavLst>
                                            <p:tav tm="0">
                                              <p:val>
                                                <p:strVal val="0-#ppt_h/2"/>
                                              </p:val>
                                            </p:tav>
                                            <p:tav tm="100000">
                                              <p:val>
                                                <p:strVal val="#ppt_y"/>
                                              </p:val>
                                            </p:tav>
                                          </p:tavLst>
                                        </p:anim>
                                      </p:childTnLst>
                                    </p:cTn>
                                  </p:par>
                                </p:childTnLst>
                              </p:cTn>
                            </p:par>
                            <p:par>
                              <p:cTn id="42" fill="hold">
                                <p:stCondLst>
                                  <p:cond delay="2250"/>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strVal val="#ppt_x"/>
                                              </p:val>
                                            </p:tav>
                                            <p:tav tm="100000">
                                              <p:val>
                                                <p:strVal val="#ppt_x"/>
                                              </p:val>
                                            </p:tav>
                                          </p:tavLst>
                                        </p:anim>
                                        <p:anim calcmode="lin" valueType="num">
                                          <p:cBhvr>
                                            <p:cTn id="4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6" grpId="0" animBg="1"/>
          <p:bldP spid="17" grpId="0" animBg="1"/>
          <p:bldP spid="19" grpId="0" animBg="1"/>
          <p:bldP spid="20" grpId="0" animBg="1"/>
          <p:bldP spid="21" grpId="0" animBg="1"/>
          <p:bldP spid="22" grpId="0" animBg="1"/>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26555-D701-4861-A25B-D0BC4B5F7AAA}"/>
              </a:ext>
            </a:extLst>
          </p:cNvPr>
          <p:cNvSpPr txBox="1"/>
          <p:nvPr/>
        </p:nvSpPr>
        <p:spPr>
          <a:xfrm>
            <a:off x="0"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研究概述</a:t>
            </a:r>
          </a:p>
        </p:txBody>
      </p:sp>
      <p:sp>
        <p:nvSpPr>
          <p:cNvPr id="5" name="文本框 4">
            <a:extLst>
              <a:ext uri="{FF2B5EF4-FFF2-40B4-BE49-F238E27FC236}">
                <a16:creationId xmlns:a16="http://schemas.microsoft.com/office/drawing/2014/main" id="{D22A5D2D-71DB-4B92-8DCB-CE1AB47DA9D9}"/>
              </a:ext>
            </a:extLst>
          </p:cNvPr>
          <p:cNvSpPr txBox="1"/>
          <p:nvPr/>
        </p:nvSpPr>
        <p:spPr>
          <a:xfrm>
            <a:off x="2225783" y="112955"/>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相关工作与理论基础</a:t>
            </a:r>
          </a:p>
        </p:txBody>
      </p:sp>
      <p:sp>
        <p:nvSpPr>
          <p:cNvPr id="6" name="文本框 5">
            <a:extLst>
              <a:ext uri="{FF2B5EF4-FFF2-40B4-BE49-F238E27FC236}">
                <a16:creationId xmlns:a16="http://schemas.microsoft.com/office/drawing/2014/main" id="{91F2C3F6-6195-4FE7-BA3D-8A48F28417E5}"/>
              </a:ext>
            </a:extLst>
          </p:cNvPr>
          <p:cNvSpPr txBox="1"/>
          <p:nvPr/>
        </p:nvSpPr>
        <p:spPr>
          <a:xfrm>
            <a:off x="4942867" y="104400"/>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颜色恒常性算法的设计</a:t>
            </a:r>
          </a:p>
        </p:txBody>
      </p:sp>
      <p:sp>
        <p:nvSpPr>
          <p:cNvPr id="7" name="文本框 6">
            <a:extLst>
              <a:ext uri="{FF2B5EF4-FFF2-40B4-BE49-F238E27FC236}">
                <a16:creationId xmlns:a16="http://schemas.microsoft.com/office/drawing/2014/main" id="{8673E3DB-909C-4601-A8B9-A852104F0187}"/>
              </a:ext>
            </a:extLst>
          </p:cNvPr>
          <p:cNvSpPr txBox="1"/>
          <p:nvPr/>
        </p:nvSpPr>
        <p:spPr>
          <a:xfrm>
            <a:off x="7659951" y="103844"/>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颜色恒常性系统的实现</a:t>
            </a:r>
          </a:p>
        </p:txBody>
      </p:sp>
      <p:cxnSp>
        <p:nvCxnSpPr>
          <p:cNvPr id="9" name="直接连接符 8">
            <a:extLst>
              <a:ext uri="{FF2B5EF4-FFF2-40B4-BE49-F238E27FC236}">
                <a16:creationId xmlns:a16="http://schemas.microsoft.com/office/drawing/2014/main" id="{E364C9F5-2A39-4608-94F6-2A4517E960AB}"/>
              </a:ext>
            </a:extLst>
          </p:cNvPr>
          <p:cNvCxnSpPr/>
          <p:nvPr/>
        </p:nvCxnSpPr>
        <p:spPr>
          <a:xfrm>
            <a:off x="320721" y="563388"/>
            <a:ext cx="1869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7AFF17-A899-4AE3-97F4-8D1AAC05361B}"/>
              </a:ext>
            </a:extLst>
          </p:cNvPr>
          <p:cNvSpPr txBox="1"/>
          <p:nvPr/>
        </p:nvSpPr>
        <p:spPr>
          <a:xfrm>
            <a:off x="2913188" y="3113465"/>
            <a:ext cx="6365619" cy="923330"/>
          </a:xfrm>
          <a:prstGeom prst="rect">
            <a:avLst/>
          </a:prstGeom>
        </p:spPr>
        <p:txBody>
          <a:bodyPr wrap="square">
            <a:spAutoFit/>
          </a:bodyPr>
          <a:lstStyle>
            <a:defPPr>
              <a:defRPr lang="zh-CN"/>
            </a:defPPr>
            <a:lvl1pPr lvl="0" algn="ctr">
              <a:defRPr sz="5400" b="1">
                <a:gradFill>
                  <a:gsLst>
                    <a:gs pos="0">
                      <a:srgbClr val="2B84FE"/>
                    </a:gs>
                    <a:gs pos="100000">
                      <a:srgbClr val="20B1F4"/>
                    </a:gs>
                  </a:gsLst>
                  <a:lin ang="5400000" scaled="1"/>
                </a:gradFill>
                <a:latin typeface="微软雅黑"/>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a:ea typeface="微软雅黑"/>
                <a:cs typeface="+mn-cs"/>
              </a:rPr>
              <a:t>研究概述</a:t>
            </a:r>
          </a:p>
        </p:txBody>
      </p:sp>
      <p:sp>
        <p:nvSpPr>
          <p:cNvPr id="11" name="Shape 285">
            <a:extLst>
              <a:ext uri="{FF2B5EF4-FFF2-40B4-BE49-F238E27FC236}">
                <a16:creationId xmlns:a16="http://schemas.microsoft.com/office/drawing/2014/main" id="{E3C09CDB-D155-4259-9CF2-FB7AC847D7CD}"/>
              </a:ext>
            </a:extLst>
          </p:cNvPr>
          <p:cNvSpPr txBox="1"/>
          <p:nvPr/>
        </p:nvSpPr>
        <p:spPr>
          <a:xfrm>
            <a:off x="2500777" y="4056129"/>
            <a:ext cx="7190439" cy="490933"/>
          </a:xfrm>
          <a:prstGeom prst="rect">
            <a:avLst/>
          </a:prstGeom>
          <a:noFill/>
          <a:ln>
            <a:noFill/>
          </a:ln>
        </p:spPr>
        <p:txBody>
          <a:bodyPr lIns="68560" tIns="34275" rIns="68560" bIns="34275" anchor="t" anchorCtr="0">
            <a:noAutofit/>
          </a:bodyPr>
          <a:lstStyle/>
          <a:p>
            <a:pPr lvl="0" algn="ctr">
              <a:lnSpc>
                <a:spcPct val="130000"/>
              </a:lnSpc>
              <a:defRPr/>
            </a:pPr>
            <a:r>
              <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rPr>
              <a:t>Research overview</a:t>
            </a:r>
          </a:p>
        </p:txBody>
      </p:sp>
      <p:cxnSp>
        <p:nvCxnSpPr>
          <p:cNvPr id="13" name="直接连接符 12">
            <a:extLst>
              <a:ext uri="{FF2B5EF4-FFF2-40B4-BE49-F238E27FC236}">
                <a16:creationId xmlns:a16="http://schemas.microsoft.com/office/drawing/2014/main" id="{BE3753F1-258E-4BE9-B65D-FE507063CB50}"/>
              </a:ext>
            </a:extLst>
          </p:cNvPr>
          <p:cNvCxnSpPr>
            <a:cxnSpLocks/>
          </p:cNvCxnSpPr>
          <p:nvPr/>
        </p:nvCxnSpPr>
        <p:spPr>
          <a:xfrm>
            <a:off x="5489452" y="5046698"/>
            <a:ext cx="12130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E59CD2A-40C2-4DC8-9020-14C211B7AD0D}"/>
              </a:ext>
            </a:extLst>
          </p:cNvPr>
          <p:cNvSpPr txBox="1"/>
          <p:nvPr/>
        </p:nvSpPr>
        <p:spPr>
          <a:xfrm>
            <a:off x="0"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研究概述</a:t>
            </a:r>
          </a:p>
        </p:txBody>
      </p:sp>
      <p:sp>
        <p:nvSpPr>
          <p:cNvPr id="15" name="文本框 14">
            <a:extLst>
              <a:ext uri="{FF2B5EF4-FFF2-40B4-BE49-F238E27FC236}">
                <a16:creationId xmlns:a16="http://schemas.microsoft.com/office/drawing/2014/main" id="{AE2C18C2-2358-463E-AA41-784D0098805E}"/>
              </a:ext>
            </a:extLst>
          </p:cNvPr>
          <p:cNvSpPr txBox="1"/>
          <p:nvPr/>
        </p:nvSpPr>
        <p:spPr>
          <a:xfrm>
            <a:off x="9783322"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总结与展望</a:t>
            </a:r>
          </a:p>
        </p:txBody>
      </p:sp>
      <p:sp>
        <p:nvSpPr>
          <p:cNvPr id="16" name="books-group_25777">
            <a:extLst>
              <a:ext uri="{FF2B5EF4-FFF2-40B4-BE49-F238E27FC236}">
                <a16:creationId xmlns:a16="http://schemas.microsoft.com/office/drawing/2014/main" id="{10DF10F1-A532-45C8-ACB7-C3D935909622}"/>
              </a:ext>
            </a:extLst>
          </p:cNvPr>
          <p:cNvSpPr>
            <a:spLocks noChangeAspect="1"/>
          </p:cNvSpPr>
          <p:nvPr/>
        </p:nvSpPr>
        <p:spPr bwMode="auto">
          <a:xfrm>
            <a:off x="5609871" y="2069483"/>
            <a:ext cx="972249" cy="899668"/>
          </a:xfrm>
          <a:custGeom>
            <a:avLst/>
            <a:gdLst>
              <a:gd name="connsiteX0" fmla="*/ 196188 w 608693"/>
              <a:gd name="connsiteY0" fmla="*/ 362565 h 563253"/>
              <a:gd name="connsiteX1" fmla="*/ 391617 w 608693"/>
              <a:gd name="connsiteY1" fmla="*/ 362565 h 563253"/>
              <a:gd name="connsiteX2" fmla="*/ 407654 w 608693"/>
              <a:gd name="connsiteY2" fmla="*/ 378584 h 563253"/>
              <a:gd name="connsiteX3" fmla="*/ 391617 w 608693"/>
              <a:gd name="connsiteY3" fmla="*/ 394602 h 563253"/>
              <a:gd name="connsiteX4" fmla="*/ 196188 w 608693"/>
              <a:gd name="connsiteY4" fmla="*/ 394602 h 563253"/>
              <a:gd name="connsiteX5" fmla="*/ 180151 w 608693"/>
              <a:gd name="connsiteY5" fmla="*/ 378584 h 563253"/>
              <a:gd name="connsiteX6" fmla="*/ 196188 w 608693"/>
              <a:gd name="connsiteY6" fmla="*/ 362565 h 563253"/>
              <a:gd name="connsiteX7" fmla="*/ 502390 w 608693"/>
              <a:gd name="connsiteY7" fmla="*/ 208855 h 563253"/>
              <a:gd name="connsiteX8" fmla="*/ 502390 w 608693"/>
              <a:gd name="connsiteY8" fmla="*/ 287883 h 563253"/>
              <a:gd name="connsiteX9" fmla="*/ 471360 w 608693"/>
              <a:gd name="connsiteY9" fmla="*/ 318869 h 563253"/>
              <a:gd name="connsiteX10" fmla="*/ 150089 w 608693"/>
              <a:gd name="connsiteY10" fmla="*/ 318869 h 563253"/>
              <a:gd name="connsiteX11" fmla="*/ 150089 w 608693"/>
              <a:gd name="connsiteY11" fmla="*/ 456591 h 563253"/>
              <a:gd name="connsiteX12" fmla="*/ 467332 w 608693"/>
              <a:gd name="connsiteY12" fmla="*/ 456591 h 563253"/>
              <a:gd name="connsiteX13" fmla="*/ 475537 w 608693"/>
              <a:gd name="connsiteY13" fmla="*/ 458826 h 563253"/>
              <a:gd name="connsiteX14" fmla="*/ 556470 w 608693"/>
              <a:gd name="connsiteY14" fmla="*/ 507092 h 563253"/>
              <a:gd name="connsiteX15" fmla="*/ 534018 w 608693"/>
              <a:gd name="connsiteY15" fmla="*/ 458528 h 563253"/>
              <a:gd name="connsiteX16" fmla="*/ 532526 w 608693"/>
              <a:gd name="connsiteY16" fmla="*/ 451824 h 563253"/>
              <a:gd name="connsiteX17" fmla="*/ 532526 w 608693"/>
              <a:gd name="connsiteY17" fmla="*/ 208855 h 563253"/>
              <a:gd name="connsiteX18" fmla="*/ 129081 w 608693"/>
              <a:gd name="connsiteY18" fmla="*/ 178178 h 563253"/>
              <a:gd name="connsiteX19" fmla="*/ 324513 w 608693"/>
              <a:gd name="connsiteY19" fmla="*/ 178178 h 563253"/>
              <a:gd name="connsiteX20" fmla="*/ 340476 w 608693"/>
              <a:gd name="connsiteY20" fmla="*/ 194089 h 563253"/>
              <a:gd name="connsiteX21" fmla="*/ 324513 w 608693"/>
              <a:gd name="connsiteY21" fmla="*/ 210074 h 563253"/>
              <a:gd name="connsiteX22" fmla="*/ 129081 w 608693"/>
              <a:gd name="connsiteY22" fmla="*/ 210074 h 563253"/>
              <a:gd name="connsiteX23" fmla="*/ 113044 w 608693"/>
              <a:gd name="connsiteY23" fmla="*/ 194089 h 563253"/>
              <a:gd name="connsiteX24" fmla="*/ 129081 w 608693"/>
              <a:gd name="connsiteY24" fmla="*/ 178178 h 563253"/>
              <a:gd name="connsiteX25" fmla="*/ 129081 w 608693"/>
              <a:gd name="connsiteY25" fmla="*/ 90606 h 563253"/>
              <a:gd name="connsiteX26" fmla="*/ 423725 w 608693"/>
              <a:gd name="connsiteY26" fmla="*/ 90606 h 563253"/>
              <a:gd name="connsiteX27" fmla="*/ 439762 w 608693"/>
              <a:gd name="connsiteY27" fmla="*/ 106552 h 563253"/>
              <a:gd name="connsiteX28" fmla="*/ 423725 w 608693"/>
              <a:gd name="connsiteY28" fmla="*/ 122572 h 563253"/>
              <a:gd name="connsiteX29" fmla="*/ 129081 w 608693"/>
              <a:gd name="connsiteY29" fmla="*/ 122572 h 563253"/>
              <a:gd name="connsiteX30" fmla="*/ 113044 w 608693"/>
              <a:gd name="connsiteY30" fmla="*/ 106552 h 563253"/>
              <a:gd name="connsiteX31" fmla="*/ 129081 w 608693"/>
              <a:gd name="connsiteY31" fmla="*/ 90606 h 563253"/>
              <a:gd name="connsiteX32" fmla="*/ 77286 w 608693"/>
              <a:gd name="connsiteY32" fmla="*/ 31954 h 563253"/>
              <a:gd name="connsiteX33" fmla="*/ 77286 w 608693"/>
              <a:gd name="connsiteY33" fmla="*/ 281626 h 563253"/>
              <a:gd name="connsiteX34" fmla="*/ 75794 w 608693"/>
              <a:gd name="connsiteY34" fmla="*/ 288330 h 563253"/>
              <a:gd name="connsiteX35" fmla="*/ 52223 w 608693"/>
              <a:gd name="connsiteY35" fmla="*/ 339352 h 563253"/>
              <a:gd name="connsiteX36" fmla="*/ 136363 w 608693"/>
              <a:gd name="connsiteY36" fmla="*/ 289149 h 563253"/>
              <a:gd name="connsiteX37" fmla="*/ 144569 w 608693"/>
              <a:gd name="connsiteY37" fmla="*/ 286915 h 563253"/>
              <a:gd name="connsiteX38" fmla="*/ 470390 w 608693"/>
              <a:gd name="connsiteY38" fmla="*/ 286915 h 563253"/>
              <a:gd name="connsiteX39" fmla="*/ 470390 w 608693"/>
              <a:gd name="connsiteY39" fmla="*/ 31954 h 563253"/>
              <a:gd name="connsiteX40" fmla="*/ 76316 w 608693"/>
              <a:gd name="connsiteY40" fmla="*/ 0 h 563253"/>
              <a:gd name="connsiteX41" fmla="*/ 471360 w 608693"/>
              <a:gd name="connsiteY41" fmla="*/ 0 h 563253"/>
              <a:gd name="connsiteX42" fmla="*/ 502390 w 608693"/>
              <a:gd name="connsiteY42" fmla="*/ 30986 h 563253"/>
              <a:gd name="connsiteX43" fmla="*/ 502390 w 608693"/>
              <a:gd name="connsiteY43" fmla="*/ 176827 h 563253"/>
              <a:gd name="connsiteX44" fmla="*/ 533869 w 608693"/>
              <a:gd name="connsiteY44" fmla="*/ 176827 h 563253"/>
              <a:gd name="connsiteX45" fmla="*/ 564526 w 608693"/>
              <a:gd name="connsiteY45" fmla="*/ 207514 h 563253"/>
              <a:gd name="connsiteX46" fmla="*/ 564526 w 608693"/>
              <a:gd name="connsiteY46" fmla="*/ 448323 h 563253"/>
              <a:gd name="connsiteX47" fmla="*/ 607193 w 608693"/>
              <a:gd name="connsiteY47" fmla="*/ 540610 h 563253"/>
              <a:gd name="connsiteX48" fmla="*/ 603389 w 608693"/>
              <a:gd name="connsiteY48" fmla="*/ 559156 h 563253"/>
              <a:gd name="connsiteX49" fmla="*/ 592648 w 608693"/>
              <a:gd name="connsiteY49" fmla="*/ 563253 h 563253"/>
              <a:gd name="connsiteX50" fmla="*/ 584443 w 608693"/>
              <a:gd name="connsiteY50" fmla="*/ 561018 h 563253"/>
              <a:gd name="connsiteX51" fmla="*/ 462931 w 608693"/>
              <a:gd name="connsiteY51" fmla="*/ 488545 h 563253"/>
              <a:gd name="connsiteX52" fmla="*/ 148746 w 608693"/>
              <a:gd name="connsiteY52" fmla="*/ 488545 h 563253"/>
              <a:gd name="connsiteX53" fmla="*/ 118088 w 608693"/>
              <a:gd name="connsiteY53" fmla="*/ 457932 h 563253"/>
              <a:gd name="connsiteX54" fmla="*/ 118088 w 608693"/>
              <a:gd name="connsiteY54" fmla="*/ 337341 h 563253"/>
              <a:gd name="connsiteX55" fmla="*/ 24250 w 608693"/>
              <a:gd name="connsiteY55" fmla="*/ 393279 h 563253"/>
              <a:gd name="connsiteX56" fmla="*/ 16045 w 608693"/>
              <a:gd name="connsiteY56" fmla="*/ 395514 h 563253"/>
              <a:gd name="connsiteX57" fmla="*/ 5304 w 608693"/>
              <a:gd name="connsiteY57" fmla="*/ 391417 h 563253"/>
              <a:gd name="connsiteX58" fmla="*/ 1500 w 608693"/>
              <a:gd name="connsiteY58" fmla="*/ 372870 h 563253"/>
              <a:gd name="connsiteX59" fmla="*/ 45286 w 608693"/>
              <a:gd name="connsiteY59" fmla="*/ 278126 h 563253"/>
              <a:gd name="connsiteX60" fmla="*/ 45286 w 608693"/>
              <a:gd name="connsiteY60" fmla="*/ 30986 h 563253"/>
              <a:gd name="connsiteX61" fmla="*/ 76316 w 608693"/>
              <a:gd name="connsiteY61" fmla="*/ 0 h 5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8693" h="563253">
                <a:moveTo>
                  <a:pt x="196188" y="362565"/>
                </a:moveTo>
                <a:lnTo>
                  <a:pt x="391617" y="362565"/>
                </a:lnTo>
                <a:cubicBezTo>
                  <a:pt x="400493" y="362565"/>
                  <a:pt x="407654" y="369717"/>
                  <a:pt x="407654" y="378584"/>
                </a:cubicBezTo>
                <a:cubicBezTo>
                  <a:pt x="407654" y="387375"/>
                  <a:pt x="400493" y="394602"/>
                  <a:pt x="391617" y="394602"/>
                </a:cubicBezTo>
                <a:lnTo>
                  <a:pt x="196188" y="394602"/>
                </a:lnTo>
                <a:cubicBezTo>
                  <a:pt x="187386" y="394602"/>
                  <a:pt x="180151" y="387375"/>
                  <a:pt x="180151" y="378584"/>
                </a:cubicBezTo>
                <a:cubicBezTo>
                  <a:pt x="180151" y="369717"/>
                  <a:pt x="187386" y="362565"/>
                  <a:pt x="196188" y="362565"/>
                </a:cubicBezTo>
                <a:close/>
                <a:moveTo>
                  <a:pt x="502390" y="208855"/>
                </a:moveTo>
                <a:lnTo>
                  <a:pt x="502390" y="287883"/>
                </a:lnTo>
                <a:cubicBezTo>
                  <a:pt x="502390" y="305015"/>
                  <a:pt x="488516" y="318869"/>
                  <a:pt x="471360" y="318869"/>
                </a:cubicBezTo>
                <a:lnTo>
                  <a:pt x="150089" y="318869"/>
                </a:lnTo>
                <a:lnTo>
                  <a:pt x="150089" y="456591"/>
                </a:lnTo>
                <a:lnTo>
                  <a:pt x="467332" y="456591"/>
                </a:lnTo>
                <a:cubicBezTo>
                  <a:pt x="470241" y="456591"/>
                  <a:pt x="473076" y="457336"/>
                  <a:pt x="475537" y="458826"/>
                </a:cubicBezTo>
                <a:lnTo>
                  <a:pt x="556470" y="507092"/>
                </a:lnTo>
                <a:lnTo>
                  <a:pt x="534018" y="458528"/>
                </a:lnTo>
                <a:cubicBezTo>
                  <a:pt x="533048" y="456442"/>
                  <a:pt x="532526" y="454133"/>
                  <a:pt x="532526" y="451824"/>
                </a:cubicBezTo>
                <a:lnTo>
                  <a:pt x="532526" y="208855"/>
                </a:lnTo>
                <a:close/>
                <a:moveTo>
                  <a:pt x="129081" y="178178"/>
                </a:moveTo>
                <a:lnTo>
                  <a:pt x="324513" y="178178"/>
                </a:lnTo>
                <a:cubicBezTo>
                  <a:pt x="333315" y="178178"/>
                  <a:pt x="340476" y="185316"/>
                  <a:pt x="340476" y="194089"/>
                </a:cubicBezTo>
                <a:cubicBezTo>
                  <a:pt x="340476" y="202936"/>
                  <a:pt x="333315" y="210074"/>
                  <a:pt x="324513" y="210074"/>
                </a:cubicBezTo>
                <a:lnTo>
                  <a:pt x="129081" y="210074"/>
                </a:lnTo>
                <a:cubicBezTo>
                  <a:pt x="120205" y="210074"/>
                  <a:pt x="113044" y="202936"/>
                  <a:pt x="113044" y="194089"/>
                </a:cubicBezTo>
                <a:cubicBezTo>
                  <a:pt x="113044" y="185316"/>
                  <a:pt x="120205" y="178178"/>
                  <a:pt x="129081" y="178178"/>
                </a:cubicBezTo>
                <a:close/>
                <a:moveTo>
                  <a:pt x="129081" y="90606"/>
                </a:moveTo>
                <a:lnTo>
                  <a:pt x="423725" y="90606"/>
                </a:lnTo>
                <a:cubicBezTo>
                  <a:pt x="432601" y="90606"/>
                  <a:pt x="439762" y="97759"/>
                  <a:pt x="439762" y="106552"/>
                </a:cubicBezTo>
                <a:cubicBezTo>
                  <a:pt x="439762" y="115419"/>
                  <a:pt x="432601" y="122572"/>
                  <a:pt x="423725" y="122572"/>
                </a:cubicBezTo>
                <a:lnTo>
                  <a:pt x="129081" y="122572"/>
                </a:lnTo>
                <a:cubicBezTo>
                  <a:pt x="120205" y="122572"/>
                  <a:pt x="113044" y="115419"/>
                  <a:pt x="113044" y="106552"/>
                </a:cubicBezTo>
                <a:cubicBezTo>
                  <a:pt x="113044" y="97759"/>
                  <a:pt x="120205" y="90606"/>
                  <a:pt x="129081" y="90606"/>
                </a:cubicBezTo>
                <a:close/>
                <a:moveTo>
                  <a:pt x="77286" y="31954"/>
                </a:moveTo>
                <a:lnTo>
                  <a:pt x="77286" y="281626"/>
                </a:lnTo>
                <a:cubicBezTo>
                  <a:pt x="77286" y="283936"/>
                  <a:pt x="76764" y="286245"/>
                  <a:pt x="75794" y="288330"/>
                </a:cubicBezTo>
                <a:lnTo>
                  <a:pt x="52223" y="339352"/>
                </a:lnTo>
                <a:lnTo>
                  <a:pt x="136363" y="289149"/>
                </a:lnTo>
                <a:cubicBezTo>
                  <a:pt x="138825" y="287660"/>
                  <a:pt x="141660" y="286915"/>
                  <a:pt x="144569" y="286915"/>
                </a:cubicBezTo>
                <a:lnTo>
                  <a:pt x="470390" y="286915"/>
                </a:lnTo>
                <a:lnTo>
                  <a:pt x="470390" y="31954"/>
                </a:lnTo>
                <a:close/>
                <a:moveTo>
                  <a:pt x="76316" y="0"/>
                </a:moveTo>
                <a:lnTo>
                  <a:pt x="471360" y="0"/>
                </a:lnTo>
                <a:cubicBezTo>
                  <a:pt x="488516" y="0"/>
                  <a:pt x="502390" y="13854"/>
                  <a:pt x="502390" y="30986"/>
                </a:cubicBezTo>
                <a:lnTo>
                  <a:pt x="502390" y="176827"/>
                </a:lnTo>
                <a:lnTo>
                  <a:pt x="533869" y="176827"/>
                </a:lnTo>
                <a:cubicBezTo>
                  <a:pt x="550801" y="176827"/>
                  <a:pt x="564526" y="190606"/>
                  <a:pt x="564526" y="207514"/>
                </a:cubicBezTo>
                <a:lnTo>
                  <a:pt x="564526" y="448323"/>
                </a:lnTo>
                <a:lnTo>
                  <a:pt x="607193" y="540610"/>
                </a:lnTo>
                <a:cubicBezTo>
                  <a:pt x="610177" y="546941"/>
                  <a:pt x="608611" y="554464"/>
                  <a:pt x="603389" y="559156"/>
                </a:cubicBezTo>
                <a:cubicBezTo>
                  <a:pt x="600331" y="561912"/>
                  <a:pt x="596527" y="563253"/>
                  <a:pt x="592648" y="563253"/>
                </a:cubicBezTo>
                <a:cubicBezTo>
                  <a:pt x="589813" y="563253"/>
                  <a:pt x="586979" y="562508"/>
                  <a:pt x="584443" y="561018"/>
                </a:cubicBezTo>
                <a:lnTo>
                  <a:pt x="462931" y="488545"/>
                </a:lnTo>
                <a:lnTo>
                  <a:pt x="148746" y="488545"/>
                </a:lnTo>
                <a:cubicBezTo>
                  <a:pt x="131813" y="488545"/>
                  <a:pt x="118088" y="474840"/>
                  <a:pt x="118088" y="457932"/>
                </a:cubicBezTo>
                <a:lnTo>
                  <a:pt x="118088" y="337341"/>
                </a:lnTo>
                <a:lnTo>
                  <a:pt x="24250" y="393279"/>
                </a:lnTo>
                <a:cubicBezTo>
                  <a:pt x="21714" y="394769"/>
                  <a:pt x="18880" y="395514"/>
                  <a:pt x="16045" y="395514"/>
                </a:cubicBezTo>
                <a:cubicBezTo>
                  <a:pt x="12166" y="395514"/>
                  <a:pt x="8362" y="394173"/>
                  <a:pt x="5304" y="391417"/>
                </a:cubicBezTo>
                <a:cubicBezTo>
                  <a:pt x="82" y="386724"/>
                  <a:pt x="-1484" y="379201"/>
                  <a:pt x="1500" y="372870"/>
                </a:cubicBezTo>
                <a:lnTo>
                  <a:pt x="45286" y="278126"/>
                </a:lnTo>
                <a:lnTo>
                  <a:pt x="45286" y="30986"/>
                </a:lnTo>
                <a:cubicBezTo>
                  <a:pt x="45286" y="13854"/>
                  <a:pt x="59234" y="0"/>
                  <a:pt x="76316" y="0"/>
                </a:cubicBezTo>
                <a:close/>
              </a:path>
            </a:pathLst>
          </a:custGeom>
          <a:solidFill>
            <a:schemeClr val="accent1"/>
          </a:solidFill>
          <a:ln>
            <a:noFill/>
          </a:ln>
        </p:spPr>
        <p:txBody>
          <a:bodyPr/>
          <a:lstStyle/>
          <a:p>
            <a:endParaRPr lang="zh-CN" altLang="en-US"/>
          </a:p>
        </p:txBody>
      </p:sp>
    </p:spTree>
    <p:extLst>
      <p:ext uri="{BB962C8B-B14F-4D97-AF65-F5344CB8AC3E}">
        <p14:creationId xmlns:p14="http://schemas.microsoft.com/office/powerpoint/2010/main" val="1834448479"/>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53" presetClass="entr" presetSubtype="16" fill="hold" grpId="0" nodeType="withEffect">
                                  <p:stCondLst>
                                    <p:cond delay="0"/>
                                  </p:stCondLst>
                                  <p:iterate type="lt">
                                    <p:tmPct val="5000"/>
                                  </p:iterate>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4611756" y="275491"/>
            <a:ext cx="2968488" cy="461665"/>
          </a:xfrm>
          <a:prstGeom prst="rect">
            <a:avLst/>
          </a:prstGeom>
          <a:noFill/>
        </p:spPr>
        <p:txBody>
          <a:bodyPr wrap="square" rtlCol="0">
            <a:spAutoFit/>
          </a:bodyPr>
          <a:lstStyle/>
          <a:p>
            <a:pPr algn="ctr"/>
            <a:r>
              <a:rPr lang="zh-CN" altLang="en-US" sz="2400" b="1" dirty="0">
                <a:solidFill>
                  <a:schemeClr val="accent1"/>
                </a:solidFill>
                <a:latin typeface="微软雅黑" pitchFamily="34" charset="-122"/>
                <a:ea typeface="微软雅黑" pitchFamily="34" charset="-122"/>
              </a:rPr>
              <a:t>选题的背景和意义</a:t>
            </a:r>
          </a:p>
        </p:txBody>
      </p:sp>
      <p:sp>
        <p:nvSpPr>
          <p:cNvPr id="3" name="Rectangle 20">
            <a:extLst>
              <a:ext uri="{FF2B5EF4-FFF2-40B4-BE49-F238E27FC236}">
                <a16:creationId xmlns:a16="http://schemas.microsoft.com/office/drawing/2014/main" id="{573A5A7B-DC20-4FCE-BEB2-B5DBEB2C79E4}"/>
              </a:ext>
            </a:extLst>
          </p:cNvPr>
          <p:cNvSpPr>
            <a:spLocks noChangeArrowheads="1"/>
          </p:cNvSpPr>
          <p:nvPr/>
        </p:nvSpPr>
        <p:spPr bwMode="auto">
          <a:xfrm>
            <a:off x="4181233" y="701044"/>
            <a:ext cx="3782479"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The background and significance of the topic</a:t>
            </a: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955664"/>
            <a:ext cx="156362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1">
            <a:extLst>
              <a:ext uri="{FF2B5EF4-FFF2-40B4-BE49-F238E27FC236}">
                <a16:creationId xmlns:a16="http://schemas.microsoft.com/office/drawing/2014/main" id="{C7732ACA-4E11-408D-9BA3-5615DC5E3A3E}"/>
              </a:ext>
            </a:extLst>
          </p:cNvPr>
          <p:cNvSpPr txBox="1"/>
          <p:nvPr/>
        </p:nvSpPr>
        <p:spPr>
          <a:xfrm>
            <a:off x="8019984" y="1836295"/>
            <a:ext cx="3158245" cy="584775"/>
          </a:xfrm>
          <a:prstGeom prst="rect">
            <a:avLst/>
          </a:prstGeom>
          <a:noFill/>
        </p:spPr>
        <p:txBody>
          <a:bodyPr wrap="square" rtlCol="0">
            <a:spAutoFit/>
          </a:bodyPr>
          <a:lstStyle/>
          <a:p>
            <a:r>
              <a:rPr lang="zh-CN" altLang="en-US" sz="3200" b="1" dirty="0">
                <a:solidFill>
                  <a:schemeClr val="accent1"/>
                </a:solidFill>
                <a:latin typeface="微软雅黑" pitchFamily="34" charset="-122"/>
                <a:ea typeface="微软雅黑" pitchFamily="34" charset="-122"/>
              </a:rPr>
              <a:t>关于颜色恒常性</a:t>
            </a:r>
          </a:p>
        </p:txBody>
      </p:sp>
      <p:cxnSp>
        <p:nvCxnSpPr>
          <p:cNvPr id="9" name="直接连接符 8">
            <a:extLst>
              <a:ext uri="{FF2B5EF4-FFF2-40B4-BE49-F238E27FC236}">
                <a16:creationId xmlns:a16="http://schemas.microsoft.com/office/drawing/2014/main" id="{EC34275D-AA75-4E9C-8A98-6071E7A29E03}"/>
              </a:ext>
            </a:extLst>
          </p:cNvPr>
          <p:cNvCxnSpPr>
            <a:cxnSpLocks/>
          </p:cNvCxnSpPr>
          <p:nvPr/>
        </p:nvCxnSpPr>
        <p:spPr>
          <a:xfrm>
            <a:off x="8136166" y="2474907"/>
            <a:ext cx="26643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155CE0C-3A90-49F2-B32D-62D20E190453}"/>
              </a:ext>
            </a:extLst>
          </p:cNvPr>
          <p:cNvSpPr txBox="1"/>
          <p:nvPr/>
        </p:nvSpPr>
        <p:spPr>
          <a:xfrm>
            <a:off x="8019984" y="2528745"/>
            <a:ext cx="3754876" cy="2681440"/>
          </a:xfrm>
          <a:prstGeom prst="rect">
            <a:avLst/>
          </a:prstGeom>
          <a:noFill/>
        </p:spPr>
        <p:txBody>
          <a:bodyPr wrap="square" rtlCol="0">
            <a:spAutoFit/>
          </a:bodyPr>
          <a:lstStyle/>
          <a:p>
            <a:pPr lvl="0">
              <a:lnSpc>
                <a:spcPct val="110000"/>
              </a:lnSpc>
              <a:defRPr/>
            </a:pP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当光源颜色改变，人眼视觉系统对物体表面颜色的感知却仍然维持不变，这种特性称为颜色恒常性（</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Color Constancy</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a:t>
            </a:r>
            <a:endPar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nSpc>
                <a:spcPct val="110000"/>
              </a:lnSpc>
              <a:defRPr/>
            </a:pP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对于图像传感器来说，其不具有人类视觉系统的颜色恒常功能，只是记录了所有投射到其上的光线，并不能分辨投射到其上的色光是由物体本身的色彩反射而成，还是由偏色的环境光造成。所以当它真实呈现出所拍摄到的图像时，就出现了偏色。</a:t>
            </a:r>
            <a:endPar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nSpc>
                <a:spcPct val="110000"/>
              </a:lnSpc>
              <a:defRPr/>
            </a:pP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颜色恒常性算法要做的，就是将一幅色偏图像校正为标准光源下的效果。</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59" y="265169"/>
            <a:ext cx="1752600" cy="471987"/>
          </a:xfrm>
          <a:prstGeom prst="rect">
            <a:avLst/>
          </a:prstGeom>
        </p:spPr>
      </p:pic>
      <p:pic>
        <p:nvPicPr>
          <p:cNvPr id="6" name="图片 5">
            <a:extLst>
              <a:ext uri="{FF2B5EF4-FFF2-40B4-BE49-F238E27FC236}">
                <a16:creationId xmlns:a16="http://schemas.microsoft.com/office/drawing/2014/main" id="{C68F2B0D-DC47-4368-84C3-862DC95EE1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131" y="1853131"/>
            <a:ext cx="3754877" cy="2741563"/>
          </a:xfrm>
          <a:prstGeom prst="rect">
            <a:avLst/>
          </a:prstGeom>
        </p:spPr>
      </p:pic>
      <p:pic>
        <p:nvPicPr>
          <p:cNvPr id="13" name="图片 12">
            <a:extLst>
              <a:ext uri="{FF2B5EF4-FFF2-40B4-BE49-F238E27FC236}">
                <a16:creationId xmlns:a16="http://schemas.microsoft.com/office/drawing/2014/main" id="{8324B275-6133-4A04-BD98-D1DA5DCD83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8399" y="1836295"/>
            <a:ext cx="3754876" cy="2741564"/>
          </a:xfrm>
          <a:prstGeom prst="rect">
            <a:avLst/>
          </a:prstGeom>
        </p:spPr>
      </p:pic>
      <p:sp>
        <p:nvSpPr>
          <p:cNvPr id="7" name="矩形 6">
            <a:extLst>
              <a:ext uri="{FF2B5EF4-FFF2-40B4-BE49-F238E27FC236}">
                <a16:creationId xmlns:a16="http://schemas.microsoft.com/office/drawing/2014/main" id="{9AD0DBCE-91DF-4BE0-AE47-7DD9D7744524}"/>
              </a:ext>
            </a:extLst>
          </p:cNvPr>
          <p:cNvSpPr/>
          <p:nvPr/>
        </p:nvSpPr>
        <p:spPr>
          <a:xfrm>
            <a:off x="5905838" y="1600308"/>
            <a:ext cx="6134911" cy="372893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4AD682D-D0FA-49E6-A140-954A16B113F2}"/>
              </a:ext>
            </a:extLst>
          </p:cNvPr>
          <p:cNvSpPr txBox="1"/>
          <p:nvPr/>
        </p:nvSpPr>
        <p:spPr>
          <a:xfrm>
            <a:off x="836956" y="5532951"/>
            <a:ext cx="5068882" cy="818750"/>
          </a:xfrm>
          <a:prstGeom prst="rect">
            <a:avLst/>
          </a:prstGeom>
          <a:noFill/>
        </p:spPr>
        <p:txBody>
          <a:bodyPr wrap="square" rtlCol="0">
            <a:spAutoFit/>
          </a:bodyPr>
          <a:lstStyle/>
          <a:p>
            <a:pPr lvl="0">
              <a:lnSpc>
                <a:spcPct val="110000"/>
              </a:lnSpc>
              <a:defRPr/>
            </a:pPr>
            <a:r>
              <a:rPr lang="zh-CN" altLang="en-US" sz="1467"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对图像进行颜色恒常校正，不但可以使图像更符合人类的美学标准，而且能够增强图像的效果，使其更好地应用于人脸识别、场景分类、目标检测等计算机视觉算法中。</a:t>
            </a:r>
          </a:p>
        </p:txBody>
      </p:sp>
      <p:sp>
        <p:nvSpPr>
          <p:cNvPr id="18" name="TextBox 71">
            <a:extLst>
              <a:ext uri="{FF2B5EF4-FFF2-40B4-BE49-F238E27FC236}">
                <a16:creationId xmlns:a16="http://schemas.microsoft.com/office/drawing/2014/main" id="{99D5E807-2CDE-4CA6-A6E2-977C80D9993C}"/>
              </a:ext>
            </a:extLst>
          </p:cNvPr>
          <p:cNvSpPr txBox="1"/>
          <p:nvPr/>
        </p:nvSpPr>
        <p:spPr>
          <a:xfrm>
            <a:off x="836956" y="4996824"/>
            <a:ext cx="3158245" cy="461665"/>
          </a:xfrm>
          <a:prstGeom prst="rect">
            <a:avLst/>
          </a:prstGeom>
          <a:noFill/>
        </p:spPr>
        <p:txBody>
          <a:bodyPr wrap="square" rtlCol="0">
            <a:spAutoFit/>
          </a:bodyPr>
          <a:lstStyle/>
          <a:p>
            <a:r>
              <a:rPr lang="zh-CN" altLang="en-US" sz="2400" b="1" dirty="0">
                <a:solidFill>
                  <a:schemeClr val="accent1"/>
                </a:solidFill>
                <a:latin typeface="微软雅黑" pitchFamily="34" charset="-122"/>
                <a:ea typeface="微软雅黑" pitchFamily="34" charset="-122"/>
              </a:rPr>
              <a:t>研究意义</a:t>
            </a:r>
          </a:p>
        </p:txBody>
      </p:sp>
    </p:spTree>
    <p:extLst>
      <p:ext uri="{BB962C8B-B14F-4D97-AF65-F5344CB8AC3E}">
        <p14:creationId xmlns:p14="http://schemas.microsoft.com/office/powerpoint/2010/main" val="4059208838"/>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2" grpId="0"/>
      <p:bldP spid="7" grpId="0" animBg="1"/>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1C9124A-B033-47F1-8DA6-9DEF927086AF}"/>
              </a:ext>
            </a:extLst>
          </p:cNvPr>
          <p:cNvPicPr/>
          <p:nvPr/>
        </p:nvPicPr>
        <p:blipFill>
          <a:blip r:embed="rId3"/>
          <a:stretch>
            <a:fillRect/>
          </a:stretch>
        </p:blipFill>
        <p:spPr>
          <a:xfrm>
            <a:off x="3421841" y="1270166"/>
            <a:ext cx="8379918" cy="3724516"/>
          </a:xfrm>
          <a:prstGeom prst="rect">
            <a:avLst/>
          </a:prstGeom>
        </p:spPr>
      </p:pic>
      <p:sp>
        <p:nvSpPr>
          <p:cNvPr id="2" name="TextBox 71">
            <a:extLst>
              <a:ext uri="{FF2B5EF4-FFF2-40B4-BE49-F238E27FC236}">
                <a16:creationId xmlns:a16="http://schemas.microsoft.com/office/drawing/2014/main" id="{076E77B1-E913-41DD-9008-152DA30F2B17}"/>
              </a:ext>
            </a:extLst>
          </p:cNvPr>
          <p:cNvSpPr txBox="1"/>
          <p:nvPr/>
        </p:nvSpPr>
        <p:spPr>
          <a:xfrm>
            <a:off x="4611756" y="265169"/>
            <a:ext cx="2968488" cy="461665"/>
          </a:xfrm>
          <a:prstGeom prst="rect">
            <a:avLst/>
          </a:prstGeom>
          <a:noFill/>
        </p:spPr>
        <p:txBody>
          <a:bodyPr wrap="square" rtlCol="0">
            <a:spAutoFit/>
          </a:bodyPr>
          <a:lstStyle/>
          <a:p>
            <a:pPr algn="ctr"/>
            <a:r>
              <a:rPr lang="zh-CN" altLang="en-US" sz="2400" b="1" dirty="0">
                <a:solidFill>
                  <a:schemeClr val="accent1"/>
                </a:solidFill>
                <a:latin typeface="微软雅黑" pitchFamily="34" charset="-122"/>
                <a:ea typeface="微软雅黑" pitchFamily="34" charset="-122"/>
              </a:rPr>
              <a:t>国内外研究现状</a:t>
            </a:r>
          </a:p>
        </p:txBody>
      </p:sp>
      <p:sp>
        <p:nvSpPr>
          <p:cNvPr id="3" name="Rectangle 20">
            <a:extLst>
              <a:ext uri="{FF2B5EF4-FFF2-40B4-BE49-F238E27FC236}">
                <a16:creationId xmlns:a16="http://schemas.microsoft.com/office/drawing/2014/main" id="{573A5A7B-DC20-4FCE-BEB2-B5DBEB2C79E4}"/>
              </a:ext>
            </a:extLst>
          </p:cNvPr>
          <p:cNvSpPr>
            <a:spLocks noChangeArrowheads="1"/>
          </p:cNvSpPr>
          <p:nvPr/>
        </p:nvSpPr>
        <p:spPr bwMode="auto">
          <a:xfrm>
            <a:off x="4895596" y="701044"/>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Research Status at home and abroad</a:t>
            </a:r>
            <a:endParaRPr lang="zh-CN" altLang="en-US" sz="1067" dirty="0">
              <a:solidFill>
                <a:schemeClr val="tx1">
                  <a:lumMod val="65000"/>
                  <a:lumOff val="35000"/>
                </a:schemeClr>
              </a:solidFill>
              <a:latin typeface="Arial" pitchFamily="34" charset="0"/>
              <a:cs typeface="Arial" pitchFamily="34" charset="0"/>
            </a:endParaRP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2EBFD3F-7BFA-4290-AB7D-9202E44A50B8}"/>
              </a:ext>
            </a:extLst>
          </p:cNvPr>
          <p:cNvSpPr/>
          <p:nvPr/>
        </p:nvSpPr>
        <p:spPr>
          <a:xfrm>
            <a:off x="390241" y="4043299"/>
            <a:ext cx="4238450" cy="14973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TextBox 71">
            <a:extLst>
              <a:ext uri="{FF2B5EF4-FFF2-40B4-BE49-F238E27FC236}">
                <a16:creationId xmlns:a16="http://schemas.microsoft.com/office/drawing/2014/main" id="{392035AF-C778-42D9-B2EE-AC6BE7713622}"/>
              </a:ext>
            </a:extLst>
          </p:cNvPr>
          <p:cNvSpPr txBox="1"/>
          <p:nvPr/>
        </p:nvSpPr>
        <p:spPr>
          <a:xfrm>
            <a:off x="494003" y="4190161"/>
            <a:ext cx="4134688" cy="461665"/>
          </a:xfrm>
          <a:prstGeom prst="rect">
            <a:avLst/>
          </a:prstGeom>
          <a:noFill/>
        </p:spPr>
        <p:txBody>
          <a:bodyPr wrap="square" rtlCol="0">
            <a:spAutoFit/>
          </a:bodyPr>
          <a:lstStyle/>
          <a:p>
            <a:r>
              <a:rPr lang="zh-CN" altLang="en-US" sz="2400" b="1" dirty="0">
                <a:solidFill>
                  <a:schemeClr val="accent1"/>
                </a:solidFill>
                <a:latin typeface="微软雅黑" pitchFamily="34" charset="-122"/>
                <a:ea typeface="微软雅黑" pitchFamily="34" charset="-122"/>
              </a:rPr>
              <a:t>基于</a:t>
            </a:r>
            <a:r>
              <a:rPr lang="en-US" altLang="zh-CN" sz="2400" b="1" dirty="0">
                <a:solidFill>
                  <a:schemeClr val="accent1"/>
                </a:solidFill>
                <a:latin typeface="微软雅黑" pitchFamily="34" charset="-122"/>
                <a:ea typeface="微软雅黑" pitchFamily="34" charset="-122"/>
              </a:rPr>
              <a:t>sRGB</a:t>
            </a:r>
            <a:r>
              <a:rPr lang="zh-CN" altLang="en-US" sz="2400" b="1" dirty="0">
                <a:solidFill>
                  <a:schemeClr val="accent1"/>
                </a:solidFill>
                <a:latin typeface="微软雅黑" pitchFamily="34" charset="-122"/>
                <a:ea typeface="微软雅黑" pitchFamily="34" charset="-122"/>
              </a:rPr>
              <a:t>图像的模型预测</a:t>
            </a:r>
          </a:p>
        </p:txBody>
      </p:sp>
      <p:cxnSp>
        <p:nvCxnSpPr>
          <p:cNvPr id="10" name="直接连接符 9">
            <a:extLst>
              <a:ext uri="{FF2B5EF4-FFF2-40B4-BE49-F238E27FC236}">
                <a16:creationId xmlns:a16="http://schemas.microsoft.com/office/drawing/2014/main" id="{3E714D33-DB55-4623-8E3A-10644D1EA070}"/>
              </a:ext>
            </a:extLst>
          </p:cNvPr>
          <p:cNvCxnSpPr>
            <a:cxnSpLocks/>
          </p:cNvCxnSpPr>
          <p:nvPr/>
        </p:nvCxnSpPr>
        <p:spPr>
          <a:xfrm>
            <a:off x="610185" y="4737983"/>
            <a:ext cx="23172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FB5B429-ADD8-4F46-8F5D-0879501A8719}"/>
              </a:ext>
            </a:extLst>
          </p:cNvPr>
          <p:cNvSpPr txBox="1"/>
          <p:nvPr/>
        </p:nvSpPr>
        <p:spPr>
          <a:xfrm>
            <a:off x="494003" y="4881990"/>
            <a:ext cx="4014202" cy="450829"/>
          </a:xfrm>
          <a:prstGeom prst="rect">
            <a:avLst/>
          </a:prstGeom>
          <a:noFill/>
        </p:spPr>
        <p:txBody>
          <a:bodyPr wrap="square" rtlCol="0">
            <a:spAutoFit/>
          </a:bodyPr>
          <a:lstStyle/>
          <a:p>
            <a:pPr lvl="0">
              <a:lnSpc>
                <a:spcPct val="110000"/>
              </a:lnSpc>
              <a:defRPr/>
            </a:pPr>
            <a:r>
              <a:rPr lang="zh-CN" altLang="en-US" sz="11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从色偏图像中提取不同类型的特征，然后由特征计算色偏图像到标准光源图像的映射</a:t>
            </a:r>
          </a:p>
        </p:txBody>
      </p:sp>
      <p:sp>
        <p:nvSpPr>
          <p:cNvPr id="12" name="TextBox 71">
            <a:extLst>
              <a:ext uri="{FF2B5EF4-FFF2-40B4-BE49-F238E27FC236}">
                <a16:creationId xmlns:a16="http://schemas.microsoft.com/office/drawing/2014/main" id="{E98CC48D-6075-489F-ADFC-E08116EC71BB}"/>
              </a:ext>
            </a:extLst>
          </p:cNvPr>
          <p:cNvSpPr txBox="1"/>
          <p:nvPr/>
        </p:nvSpPr>
        <p:spPr>
          <a:xfrm>
            <a:off x="457542" y="2111480"/>
            <a:ext cx="4134688" cy="461665"/>
          </a:xfrm>
          <a:prstGeom prst="rect">
            <a:avLst/>
          </a:prstGeom>
          <a:noFill/>
        </p:spPr>
        <p:txBody>
          <a:bodyPr wrap="square" rtlCol="0">
            <a:spAutoFit/>
          </a:bodyPr>
          <a:lstStyle/>
          <a:p>
            <a:r>
              <a:rPr lang="zh-CN" altLang="en-US" sz="2400" b="1" dirty="0">
                <a:solidFill>
                  <a:srgbClr val="7F7F7F"/>
                </a:solidFill>
                <a:latin typeface="微软雅黑" pitchFamily="34" charset="-122"/>
                <a:ea typeface="微软雅黑" pitchFamily="34" charset="-122"/>
              </a:rPr>
              <a:t>基于</a:t>
            </a:r>
            <a:r>
              <a:rPr lang="en-US" altLang="zh-CN" sz="2400" b="1" dirty="0">
                <a:solidFill>
                  <a:srgbClr val="7F7F7F"/>
                </a:solidFill>
                <a:latin typeface="微软雅黑" pitchFamily="34" charset="-122"/>
                <a:ea typeface="微软雅黑" pitchFamily="34" charset="-122"/>
              </a:rPr>
              <a:t>RAW</a:t>
            </a:r>
            <a:r>
              <a:rPr lang="zh-CN" altLang="en-US" sz="2400" b="1" dirty="0">
                <a:solidFill>
                  <a:srgbClr val="7F7F7F"/>
                </a:solidFill>
                <a:latin typeface="微软雅黑" pitchFamily="34" charset="-122"/>
                <a:ea typeface="微软雅黑" pitchFamily="34" charset="-122"/>
              </a:rPr>
              <a:t>图像的光源估计</a:t>
            </a:r>
          </a:p>
        </p:txBody>
      </p:sp>
      <p:cxnSp>
        <p:nvCxnSpPr>
          <p:cNvPr id="13" name="直接连接符 12">
            <a:extLst>
              <a:ext uri="{FF2B5EF4-FFF2-40B4-BE49-F238E27FC236}">
                <a16:creationId xmlns:a16="http://schemas.microsoft.com/office/drawing/2014/main" id="{2AEBEA6E-8B01-43A1-8BA2-22F8292AAFBB}"/>
              </a:ext>
            </a:extLst>
          </p:cNvPr>
          <p:cNvCxnSpPr>
            <a:cxnSpLocks/>
          </p:cNvCxnSpPr>
          <p:nvPr/>
        </p:nvCxnSpPr>
        <p:spPr>
          <a:xfrm>
            <a:off x="573725" y="2686532"/>
            <a:ext cx="266439" cy="0"/>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B50708B-0FE1-444B-9121-A4AA51F25BA8}"/>
              </a:ext>
            </a:extLst>
          </p:cNvPr>
          <p:cNvSpPr txBox="1"/>
          <p:nvPr/>
        </p:nvSpPr>
        <p:spPr>
          <a:xfrm>
            <a:off x="457543" y="2772690"/>
            <a:ext cx="3944336" cy="461664"/>
          </a:xfrm>
          <a:prstGeom prst="rect">
            <a:avLst/>
          </a:prstGeom>
          <a:noFill/>
        </p:spPr>
        <p:txBody>
          <a:bodyPr wrap="square" rtlCol="0">
            <a:spAutoFit/>
          </a:bodyPr>
          <a:lstStyle/>
          <a:p>
            <a:pPr lvl="0">
              <a:lnSpc>
                <a:spcPct val="110000"/>
              </a:lnSpc>
              <a:defRPr/>
            </a:pPr>
            <a:r>
              <a:rPr lang="zh-CN" altLang="en-US" sz="11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通过对</a:t>
            </a:r>
            <a:r>
              <a:rPr lang="en-US" altLang="zh-CN" sz="11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RAW</a:t>
            </a:r>
            <a:r>
              <a:rPr lang="zh-CN" altLang="en-US" sz="11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格式图像进行分析，预测光源颜色，然后再通过</a:t>
            </a:r>
            <a:r>
              <a:rPr lang="en-US" altLang="zh-CN" sz="11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VonKries</a:t>
            </a:r>
            <a:r>
              <a:rPr lang="zh-CN" altLang="en-US" sz="11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模型将色偏图像矫正为标准光源下的图像。</a:t>
            </a: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58" y="265169"/>
            <a:ext cx="1752600" cy="471987"/>
          </a:xfrm>
          <a:prstGeom prst="rect">
            <a:avLst/>
          </a:prstGeom>
        </p:spPr>
      </p:pic>
      <p:sp>
        <p:nvSpPr>
          <p:cNvPr id="6" name="标注: 弯曲线形 5">
            <a:extLst>
              <a:ext uri="{FF2B5EF4-FFF2-40B4-BE49-F238E27FC236}">
                <a16:creationId xmlns:a16="http://schemas.microsoft.com/office/drawing/2014/main" id="{4253A410-3261-40B3-AAEE-237F6E0E0B13}"/>
              </a:ext>
            </a:extLst>
          </p:cNvPr>
          <p:cNvSpPr/>
          <p:nvPr/>
        </p:nvSpPr>
        <p:spPr>
          <a:xfrm flipH="1">
            <a:off x="6794203" y="1496627"/>
            <a:ext cx="2065825" cy="614853"/>
          </a:xfrm>
          <a:prstGeom prst="borderCallout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zh-CN" sz="1400" dirty="0">
                <a:solidFill>
                  <a:srgbClr val="7F7F7F"/>
                </a:solidFill>
                <a:effectLst/>
                <a:latin typeface="微软雅黑" panose="020B0503020204020204" pitchFamily="34" charset="-122"/>
                <a:ea typeface="微软雅黑" panose="020B0503020204020204" pitchFamily="34" charset="-122"/>
                <a:cs typeface="Times New Roman" panose="02020603050405020304" pitchFamily="18" charset="0"/>
              </a:rPr>
              <a:t>快速、易于搭载，</a:t>
            </a:r>
            <a:r>
              <a:rPr lang="zh-CN" altLang="en-US" sz="1400" dirty="0">
                <a:solidFill>
                  <a:srgbClr val="7F7F7F"/>
                </a:solidFill>
                <a:effectLst/>
                <a:latin typeface="微软雅黑" panose="020B0503020204020204" pitchFamily="34" charset="-122"/>
                <a:ea typeface="微软雅黑" panose="020B0503020204020204" pitchFamily="34" charset="-122"/>
                <a:cs typeface="Times New Roman" panose="02020603050405020304" pitchFamily="18" charset="0"/>
              </a:rPr>
              <a:t>不依赖相机，</a:t>
            </a:r>
            <a:r>
              <a:rPr lang="zh-CN" altLang="zh-CN" sz="1400" dirty="0">
                <a:solidFill>
                  <a:srgbClr val="7F7F7F"/>
                </a:solidFill>
                <a:effectLst/>
                <a:latin typeface="微软雅黑" panose="020B0503020204020204" pitchFamily="34" charset="-122"/>
                <a:ea typeface="微软雅黑" panose="020B0503020204020204" pitchFamily="34" charset="-122"/>
                <a:cs typeface="Times New Roman" panose="02020603050405020304" pitchFamily="18" charset="0"/>
              </a:rPr>
              <a:t>但精度较低</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18" name="标注: 弯曲线形 17">
            <a:extLst>
              <a:ext uri="{FF2B5EF4-FFF2-40B4-BE49-F238E27FC236}">
                <a16:creationId xmlns:a16="http://schemas.microsoft.com/office/drawing/2014/main" id="{FEC00213-5691-4F70-A294-83D7980BF798}"/>
              </a:ext>
            </a:extLst>
          </p:cNvPr>
          <p:cNvSpPr/>
          <p:nvPr/>
        </p:nvSpPr>
        <p:spPr>
          <a:xfrm>
            <a:off x="10345099" y="3991457"/>
            <a:ext cx="1627161" cy="746526"/>
          </a:xfrm>
          <a:prstGeom prst="borderCallout2">
            <a:avLst>
              <a:gd name="adj1" fmla="val 18750"/>
              <a:gd name="adj2" fmla="val -8333"/>
              <a:gd name="adj3" fmla="val 18750"/>
              <a:gd name="adj4" fmla="val -16667"/>
              <a:gd name="adj5" fmla="val -54293"/>
              <a:gd name="adj6" fmla="val -2086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rgbClr val="7F7F7F"/>
                </a:solidFill>
                <a:effectLst/>
                <a:latin typeface="微软雅黑" panose="020B0503020204020204" pitchFamily="34" charset="-122"/>
                <a:ea typeface="微软雅黑" panose="020B0503020204020204" pitchFamily="34" charset="-122"/>
                <a:cs typeface="Times New Roman" panose="02020603050405020304" pitchFamily="18" charset="0"/>
              </a:rPr>
              <a:t>精度</a:t>
            </a:r>
            <a:r>
              <a:rPr lang="zh-CN" altLang="en-US" sz="1400" dirty="0">
                <a:solidFill>
                  <a:srgbClr val="7F7F7F"/>
                </a:solidFill>
                <a:latin typeface="微软雅黑" panose="020B0503020204020204" pitchFamily="34" charset="-122"/>
                <a:ea typeface="微软雅黑" panose="020B0503020204020204" pitchFamily="34" charset="-122"/>
                <a:cs typeface="Times New Roman" panose="02020603050405020304" pitchFamily="18" charset="0"/>
              </a:rPr>
              <a:t>高，但受到拍摄设备限制，难以</a:t>
            </a:r>
            <a:r>
              <a:rPr lang="zh-CN" altLang="en-US" sz="1400" dirty="0">
                <a:solidFill>
                  <a:srgbClr val="7F7F7F"/>
                </a:solidFill>
                <a:effectLst/>
                <a:latin typeface="微软雅黑" panose="020B0503020204020204" pitchFamily="34" charset="-122"/>
                <a:ea typeface="微软雅黑" panose="020B0503020204020204" pitchFamily="34" charset="-122"/>
                <a:cs typeface="Times New Roman" panose="02020603050405020304" pitchFamily="18" charset="0"/>
              </a:rPr>
              <a:t>搭载，依赖于相机</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
        <p:nvSpPr>
          <p:cNvPr id="29" name="标注: 弯曲线形 28">
            <a:extLst>
              <a:ext uri="{FF2B5EF4-FFF2-40B4-BE49-F238E27FC236}">
                <a16:creationId xmlns:a16="http://schemas.microsoft.com/office/drawing/2014/main" id="{4C101672-3543-4927-805E-CC07914FE195}"/>
              </a:ext>
            </a:extLst>
          </p:cNvPr>
          <p:cNvSpPr/>
          <p:nvPr/>
        </p:nvSpPr>
        <p:spPr>
          <a:xfrm>
            <a:off x="7296404" y="4936686"/>
            <a:ext cx="1354289" cy="772997"/>
          </a:xfrm>
          <a:prstGeom prst="borderCallout2">
            <a:avLst>
              <a:gd name="adj1" fmla="val 18750"/>
              <a:gd name="adj2" fmla="val -8333"/>
              <a:gd name="adj3" fmla="val 18750"/>
              <a:gd name="adj4" fmla="val -16667"/>
              <a:gd name="adj5" fmla="val -48935"/>
              <a:gd name="adj6" fmla="val -3263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rgbClr val="7F7F7F"/>
                </a:solidFill>
                <a:effectLst/>
                <a:latin typeface="微软雅黑" panose="020B0503020204020204" pitchFamily="34" charset="-122"/>
                <a:ea typeface="微软雅黑" panose="020B0503020204020204" pitchFamily="34" charset="-122"/>
                <a:cs typeface="Times New Roman" panose="02020603050405020304" pitchFamily="18" charset="0"/>
              </a:rPr>
              <a:t>精度</a:t>
            </a:r>
            <a:r>
              <a:rPr lang="zh-CN" altLang="en-US" sz="1400" dirty="0">
                <a:solidFill>
                  <a:srgbClr val="7F7F7F"/>
                </a:solidFill>
                <a:latin typeface="微软雅黑" panose="020B0503020204020204" pitchFamily="34" charset="-122"/>
                <a:ea typeface="微软雅黑" panose="020B0503020204020204" pitchFamily="34" charset="-122"/>
                <a:cs typeface="Times New Roman" panose="02020603050405020304" pitchFamily="18" charset="0"/>
              </a:rPr>
              <a:t>高，应用前景好，但未考虑相机特性</a:t>
            </a:r>
            <a:endParaRPr lang="zh-CN" altLang="en-US" sz="1400" dirty="0">
              <a:solidFill>
                <a:srgbClr val="7F7F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6250459"/>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6" presetClass="entr" presetSubtype="21"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randombar(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randombar(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9" grpId="0"/>
      <p:bldP spid="11" grpId="0"/>
      <p:bldP spid="12" grpId="0"/>
      <p:bldP spid="14" grpId="0"/>
      <p:bldP spid="6" grpId="0" animBg="1"/>
      <p:bldP spid="1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FC26555-D701-4861-A25B-D0BC4B5F7AAA}"/>
              </a:ext>
            </a:extLst>
          </p:cNvPr>
          <p:cNvSpPr txBox="1"/>
          <p:nvPr/>
        </p:nvSpPr>
        <p:spPr>
          <a:xfrm>
            <a:off x="0"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研究概述</a:t>
            </a:r>
          </a:p>
        </p:txBody>
      </p:sp>
      <p:sp>
        <p:nvSpPr>
          <p:cNvPr id="5" name="文本框 4">
            <a:extLst>
              <a:ext uri="{FF2B5EF4-FFF2-40B4-BE49-F238E27FC236}">
                <a16:creationId xmlns:a16="http://schemas.microsoft.com/office/drawing/2014/main" id="{D22A5D2D-71DB-4B92-8DCB-CE1AB47DA9D9}"/>
              </a:ext>
            </a:extLst>
          </p:cNvPr>
          <p:cNvSpPr txBox="1"/>
          <p:nvPr/>
        </p:nvSpPr>
        <p:spPr>
          <a:xfrm>
            <a:off x="2225783" y="112955"/>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相关工作与理论基础</a:t>
            </a:r>
          </a:p>
        </p:txBody>
      </p:sp>
      <p:sp>
        <p:nvSpPr>
          <p:cNvPr id="6" name="文本框 5">
            <a:extLst>
              <a:ext uri="{FF2B5EF4-FFF2-40B4-BE49-F238E27FC236}">
                <a16:creationId xmlns:a16="http://schemas.microsoft.com/office/drawing/2014/main" id="{91F2C3F6-6195-4FE7-BA3D-8A48F28417E5}"/>
              </a:ext>
            </a:extLst>
          </p:cNvPr>
          <p:cNvSpPr txBox="1"/>
          <p:nvPr/>
        </p:nvSpPr>
        <p:spPr>
          <a:xfrm>
            <a:off x="4942867" y="104400"/>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颜色恒常性算法的设计</a:t>
            </a:r>
          </a:p>
        </p:txBody>
      </p:sp>
      <p:sp>
        <p:nvSpPr>
          <p:cNvPr id="7" name="文本框 6">
            <a:extLst>
              <a:ext uri="{FF2B5EF4-FFF2-40B4-BE49-F238E27FC236}">
                <a16:creationId xmlns:a16="http://schemas.microsoft.com/office/drawing/2014/main" id="{8673E3DB-909C-4601-A8B9-A852104F0187}"/>
              </a:ext>
            </a:extLst>
          </p:cNvPr>
          <p:cNvSpPr txBox="1"/>
          <p:nvPr/>
        </p:nvSpPr>
        <p:spPr>
          <a:xfrm>
            <a:off x="7659951" y="103844"/>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颜色恒常性系统的实现</a:t>
            </a:r>
          </a:p>
        </p:txBody>
      </p:sp>
      <p:cxnSp>
        <p:nvCxnSpPr>
          <p:cNvPr id="9" name="直接连接符 8">
            <a:extLst>
              <a:ext uri="{FF2B5EF4-FFF2-40B4-BE49-F238E27FC236}">
                <a16:creationId xmlns:a16="http://schemas.microsoft.com/office/drawing/2014/main" id="{E364C9F5-2A39-4608-94F6-2A4517E960AB}"/>
              </a:ext>
            </a:extLst>
          </p:cNvPr>
          <p:cNvCxnSpPr/>
          <p:nvPr/>
        </p:nvCxnSpPr>
        <p:spPr>
          <a:xfrm>
            <a:off x="2536447" y="513015"/>
            <a:ext cx="1869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7AFF17-A899-4AE3-97F4-8D1AAC05361B}"/>
              </a:ext>
            </a:extLst>
          </p:cNvPr>
          <p:cNvSpPr txBox="1"/>
          <p:nvPr/>
        </p:nvSpPr>
        <p:spPr>
          <a:xfrm>
            <a:off x="2913188" y="3113465"/>
            <a:ext cx="6365619" cy="923330"/>
          </a:xfrm>
          <a:prstGeom prst="rect">
            <a:avLst/>
          </a:prstGeom>
        </p:spPr>
        <p:txBody>
          <a:bodyPr wrap="square">
            <a:spAutoFit/>
          </a:bodyPr>
          <a:lstStyle>
            <a:defPPr>
              <a:defRPr lang="zh-CN"/>
            </a:defPPr>
            <a:lvl1pPr lvl="0" algn="ctr">
              <a:defRPr sz="5400" b="1">
                <a:gradFill>
                  <a:gsLst>
                    <a:gs pos="0">
                      <a:srgbClr val="2B84FE"/>
                    </a:gs>
                    <a:gs pos="100000">
                      <a:srgbClr val="20B1F4"/>
                    </a:gs>
                  </a:gsLst>
                  <a:lin ang="5400000" scaled="1"/>
                </a:gradFill>
                <a:latin typeface="微软雅黑"/>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a:ea typeface="微软雅黑"/>
                <a:cs typeface="+mn-cs"/>
              </a:rPr>
              <a:t>相关工作与理论基础</a:t>
            </a:r>
          </a:p>
        </p:txBody>
      </p:sp>
      <p:sp>
        <p:nvSpPr>
          <p:cNvPr id="11" name="Shape 285">
            <a:extLst>
              <a:ext uri="{FF2B5EF4-FFF2-40B4-BE49-F238E27FC236}">
                <a16:creationId xmlns:a16="http://schemas.microsoft.com/office/drawing/2014/main" id="{E3C09CDB-D155-4259-9CF2-FB7AC847D7CD}"/>
              </a:ext>
            </a:extLst>
          </p:cNvPr>
          <p:cNvSpPr txBox="1"/>
          <p:nvPr/>
        </p:nvSpPr>
        <p:spPr>
          <a:xfrm>
            <a:off x="2500777" y="4056129"/>
            <a:ext cx="7190439" cy="490933"/>
          </a:xfrm>
          <a:prstGeom prst="rect">
            <a:avLst/>
          </a:prstGeom>
          <a:noFill/>
          <a:ln>
            <a:noFill/>
          </a:ln>
        </p:spPr>
        <p:txBody>
          <a:bodyPr lIns="68560" tIns="34275" rIns="68560" bIns="34275" anchor="t" anchorCtr="0">
            <a:noAutofit/>
          </a:bodyPr>
          <a:lstStyle/>
          <a:p>
            <a:pPr lvl="0" algn="ctr">
              <a:lnSpc>
                <a:spcPct val="130000"/>
              </a:lnSpc>
              <a:defRPr/>
            </a:pPr>
            <a:r>
              <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rPr>
              <a:t>Relevant work and theoretical basis</a:t>
            </a:r>
          </a:p>
        </p:txBody>
      </p:sp>
      <p:sp>
        <p:nvSpPr>
          <p:cNvPr id="12" name="books-group_25777">
            <a:extLst>
              <a:ext uri="{FF2B5EF4-FFF2-40B4-BE49-F238E27FC236}">
                <a16:creationId xmlns:a16="http://schemas.microsoft.com/office/drawing/2014/main" id="{03D09B42-F9C9-4B1D-96E1-EEC96C357F1B}"/>
              </a:ext>
            </a:extLst>
          </p:cNvPr>
          <p:cNvSpPr>
            <a:spLocks noChangeAspect="1"/>
          </p:cNvSpPr>
          <p:nvPr/>
        </p:nvSpPr>
        <p:spPr bwMode="auto">
          <a:xfrm>
            <a:off x="5609873" y="2069345"/>
            <a:ext cx="972249" cy="828883"/>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1"/>
          </a:solidFill>
          <a:ln>
            <a:noFill/>
          </a:ln>
        </p:spPr>
      </p:sp>
      <p:cxnSp>
        <p:nvCxnSpPr>
          <p:cNvPr id="13" name="直接连接符 12">
            <a:extLst>
              <a:ext uri="{FF2B5EF4-FFF2-40B4-BE49-F238E27FC236}">
                <a16:creationId xmlns:a16="http://schemas.microsoft.com/office/drawing/2014/main" id="{BE3753F1-258E-4BE9-B65D-FE507063CB50}"/>
              </a:ext>
            </a:extLst>
          </p:cNvPr>
          <p:cNvCxnSpPr>
            <a:cxnSpLocks/>
          </p:cNvCxnSpPr>
          <p:nvPr/>
        </p:nvCxnSpPr>
        <p:spPr>
          <a:xfrm>
            <a:off x="5489452" y="5046698"/>
            <a:ext cx="12130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E59CD2A-40C2-4DC8-9020-14C211B7AD0D}"/>
              </a:ext>
            </a:extLst>
          </p:cNvPr>
          <p:cNvSpPr txBox="1"/>
          <p:nvPr/>
        </p:nvSpPr>
        <p:spPr>
          <a:xfrm>
            <a:off x="2225783" y="112955"/>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相关工作与理论基础</a:t>
            </a:r>
          </a:p>
        </p:txBody>
      </p:sp>
      <p:sp>
        <p:nvSpPr>
          <p:cNvPr id="15" name="文本框 14">
            <a:extLst>
              <a:ext uri="{FF2B5EF4-FFF2-40B4-BE49-F238E27FC236}">
                <a16:creationId xmlns:a16="http://schemas.microsoft.com/office/drawing/2014/main" id="{AE2C18C2-2358-463E-AA41-784D0098805E}"/>
              </a:ext>
            </a:extLst>
          </p:cNvPr>
          <p:cNvSpPr txBox="1"/>
          <p:nvPr/>
        </p:nvSpPr>
        <p:spPr>
          <a:xfrm>
            <a:off x="9783322" y="103288"/>
            <a:ext cx="249047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50000"/>
                    <a:lumOff val="50000"/>
                  </a:schemeClr>
                </a:solidFill>
                <a:effectLst/>
                <a:uLnTx/>
                <a:uFillTx/>
                <a:latin typeface="微软雅黑" panose="020B0503020204020204" charset="-122"/>
                <a:ea typeface="微软雅黑" panose="020B0503020204020204" charset="-122"/>
                <a:cs typeface="+mn-cs"/>
                <a:sym typeface="+mn-ea"/>
              </a:rPr>
              <a:t>总结与展望</a:t>
            </a:r>
          </a:p>
        </p:txBody>
      </p:sp>
    </p:spTree>
    <p:extLst>
      <p:ext uri="{BB962C8B-B14F-4D97-AF65-F5344CB8AC3E}">
        <p14:creationId xmlns:p14="http://schemas.microsoft.com/office/powerpoint/2010/main" val="3066429828"/>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4" presetClass="entr" presetSubtype="1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53" presetClass="entr" presetSubtype="16" fill="hold" grpId="0" nodeType="withEffect">
                                  <p:stCondLst>
                                    <p:cond delay="0"/>
                                  </p:stCondLst>
                                  <p:iterate type="lt">
                                    <p:tmPct val="5000"/>
                                  </p:iterate>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4550183" y="225311"/>
            <a:ext cx="3309858" cy="461665"/>
          </a:xfrm>
          <a:prstGeom prst="rect">
            <a:avLst/>
          </a:prstGeom>
          <a:noFill/>
        </p:spPr>
        <p:txBody>
          <a:bodyPr wrap="square" rtlCol="0">
            <a:spAutoFit/>
          </a:bodyPr>
          <a:lstStyle/>
          <a:p>
            <a:pPr lvl="0" algn="ctr">
              <a:defRPr/>
            </a:pPr>
            <a:r>
              <a:rPr lang="zh-CN" altLang="en-US" sz="2400" b="1" dirty="0">
                <a:solidFill>
                  <a:srgbClr val="0070C0"/>
                </a:solidFill>
                <a:latin typeface="微软雅黑" panose="020B0503020204020204" charset="-122"/>
                <a:ea typeface="微软雅黑" panose="020B0503020204020204" charset="-122"/>
                <a:sym typeface="+mn-ea"/>
              </a:rPr>
              <a:t>图像频域变换方法简介</a:t>
            </a:r>
          </a:p>
        </p:txBody>
      </p:sp>
      <p:sp>
        <p:nvSpPr>
          <p:cNvPr id="3" name="Rectangle 20">
            <a:extLst>
              <a:ext uri="{FF2B5EF4-FFF2-40B4-BE49-F238E27FC236}">
                <a16:creationId xmlns:a16="http://schemas.microsoft.com/office/drawing/2014/main" id="{573A5A7B-DC20-4FCE-BEB2-B5DBEB2C79E4}"/>
              </a:ext>
            </a:extLst>
          </p:cNvPr>
          <p:cNvSpPr>
            <a:spLocks noChangeArrowheads="1"/>
          </p:cNvSpPr>
          <p:nvPr/>
        </p:nvSpPr>
        <p:spPr bwMode="auto">
          <a:xfrm>
            <a:off x="3803912" y="669236"/>
            <a:ext cx="457234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A brief introduction to image frequency domain transformation methods</a:t>
            </a:r>
            <a:endParaRPr lang="zh-CN" altLang="en-US" sz="1067" dirty="0">
              <a:solidFill>
                <a:schemeClr val="tx1">
                  <a:lumMod val="65000"/>
                  <a:lumOff val="35000"/>
                </a:schemeClr>
              </a:solidFill>
              <a:latin typeface="Arial" pitchFamily="34" charset="0"/>
              <a:cs typeface="Arial" pitchFamily="34" charset="0"/>
            </a:endParaRP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AutoShape 2">
            <a:extLst>
              <a:ext uri="{FF2B5EF4-FFF2-40B4-BE49-F238E27FC236}">
                <a16:creationId xmlns:a16="http://schemas.microsoft.com/office/drawing/2014/main" id="{C536240B-FF11-4330-91BE-36352A2DE25D}"/>
              </a:ext>
            </a:extLst>
          </p:cNvPr>
          <p:cNvSpPr>
            <a:spLocks noChangeArrowheads="1"/>
          </p:cNvSpPr>
          <p:nvPr/>
        </p:nvSpPr>
        <p:spPr bwMode="auto">
          <a:xfrm rot="5400000">
            <a:off x="1916325" y="579140"/>
            <a:ext cx="649600" cy="3780506"/>
          </a:xfrm>
          <a:prstGeom prst="homePlate">
            <a:avLst>
              <a:gd name="adj" fmla="val 26949"/>
            </a:avLst>
          </a:prstGeom>
          <a:solidFill>
            <a:schemeClr val="accent1"/>
          </a:solidFill>
          <a:ln>
            <a:noFill/>
          </a:ln>
          <a:effec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 name="Freeform 3">
            <a:extLst>
              <a:ext uri="{FF2B5EF4-FFF2-40B4-BE49-F238E27FC236}">
                <a16:creationId xmlns:a16="http://schemas.microsoft.com/office/drawing/2014/main" id="{32D78308-B240-4598-8C68-83B75C1C4DF4}"/>
              </a:ext>
            </a:extLst>
          </p:cNvPr>
          <p:cNvSpPr/>
          <p:nvPr/>
        </p:nvSpPr>
        <p:spPr bwMode="auto">
          <a:xfrm>
            <a:off x="350874" y="2660530"/>
            <a:ext cx="3780504" cy="3623313"/>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6350" cmpd="sng">
            <a:solidFill>
              <a:schemeClr val="tx1">
                <a:lumMod val="60000"/>
                <a:lumOff val="40000"/>
              </a:schemeClr>
            </a:solidFill>
            <a:prstDash val="solid"/>
            <a:round/>
          </a:ln>
          <a:extLst>
            <a:ext uri="{909E8E84-426E-40DD-AFC4-6F175D3DCCD1}">
              <a14:hiddenFill xmlns:a14="http://schemas.microsoft.com/office/drawing/2010/main">
                <a:solidFill>
                  <a:schemeClr val="bg1"/>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 name="AutoShape 7">
            <a:extLst>
              <a:ext uri="{FF2B5EF4-FFF2-40B4-BE49-F238E27FC236}">
                <a16:creationId xmlns:a16="http://schemas.microsoft.com/office/drawing/2014/main" id="{D9D3BDB7-22E6-4FD9-8188-4DA8BE44BA07}"/>
              </a:ext>
            </a:extLst>
          </p:cNvPr>
          <p:cNvSpPr>
            <a:spLocks noChangeArrowheads="1"/>
          </p:cNvSpPr>
          <p:nvPr/>
        </p:nvSpPr>
        <p:spPr bwMode="auto">
          <a:xfrm rot="5400000">
            <a:off x="5827733" y="590249"/>
            <a:ext cx="649602" cy="3780504"/>
          </a:xfrm>
          <a:prstGeom prst="homePlate">
            <a:avLst>
              <a:gd name="adj" fmla="val 26949"/>
            </a:avLst>
          </a:prstGeom>
          <a:solidFill>
            <a:schemeClr val="accent1"/>
          </a:solidFill>
          <a:ln>
            <a:noFill/>
          </a:ln>
          <a:effec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 name="Freeform 8">
            <a:extLst>
              <a:ext uri="{FF2B5EF4-FFF2-40B4-BE49-F238E27FC236}">
                <a16:creationId xmlns:a16="http://schemas.microsoft.com/office/drawing/2014/main" id="{38EC4CD3-4523-4A0A-9E1A-CBCB9021FEC5}"/>
              </a:ext>
            </a:extLst>
          </p:cNvPr>
          <p:cNvSpPr/>
          <p:nvPr/>
        </p:nvSpPr>
        <p:spPr bwMode="auto">
          <a:xfrm>
            <a:off x="4236159" y="2660530"/>
            <a:ext cx="3780504" cy="3623313"/>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6350" cmpd="sng">
            <a:solidFill>
              <a:schemeClr val="tx1">
                <a:lumMod val="60000"/>
                <a:lumOff val="40000"/>
              </a:schemeClr>
            </a:solidFill>
            <a:prstDash val="solid"/>
            <a:round/>
          </a:ln>
          <a:extLst>
            <a:ext uri="{909E8E84-426E-40DD-AFC4-6F175D3DCCD1}">
              <a14:hiddenFill xmlns:a14="http://schemas.microsoft.com/office/drawing/2010/main">
                <a:solidFill>
                  <a:schemeClr val="bg1"/>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 name="AutoShape 11">
            <a:extLst>
              <a:ext uri="{FF2B5EF4-FFF2-40B4-BE49-F238E27FC236}">
                <a16:creationId xmlns:a16="http://schemas.microsoft.com/office/drawing/2014/main" id="{382E4202-1165-4BCE-8586-E588D1C9FC93}"/>
              </a:ext>
            </a:extLst>
          </p:cNvPr>
          <p:cNvSpPr>
            <a:spLocks noChangeArrowheads="1"/>
          </p:cNvSpPr>
          <p:nvPr/>
        </p:nvSpPr>
        <p:spPr bwMode="auto">
          <a:xfrm rot="5400000">
            <a:off x="9650549" y="587318"/>
            <a:ext cx="649598" cy="3780503"/>
          </a:xfrm>
          <a:prstGeom prst="homePlate">
            <a:avLst>
              <a:gd name="adj" fmla="val 26949"/>
            </a:avLst>
          </a:prstGeom>
          <a:solidFill>
            <a:schemeClr val="accent1"/>
          </a:solidFill>
          <a:ln>
            <a:noFill/>
          </a:ln>
          <a:effec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 name="Freeform 12">
            <a:extLst>
              <a:ext uri="{FF2B5EF4-FFF2-40B4-BE49-F238E27FC236}">
                <a16:creationId xmlns:a16="http://schemas.microsoft.com/office/drawing/2014/main" id="{91E8A3F6-95E4-4E7C-BAB7-8845BD8F6279}"/>
              </a:ext>
            </a:extLst>
          </p:cNvPr>
          <p:cNvSpPr/>
          <p:nvPr/>
        </p:nvSpPr>
        <p:spPr bwMode="auto">
          <a:xfrm>
            <a:off x="8085097" y="2668709"/>
            <a:ext cx="3780503" cy="3623313"/>
          </a:xfrm>
          <a:custGeom>
            <a:avLst/>
            <a:gdLst>
              <a:gd name="T0" fmla="*/ 2551 w 2551"/>
              <a:gd name="T1" fmla="*/ 2008 h 2008"/>
              <a:gd name="T2" fmla="*/ 2551 w 2551"/>
              <a:gd name="T3" fmla="*/ 0 h 2008"/>
              <a:gd name="T4" fmla="*/ 1274 w 2551"/>
              <a:gd name="T5" fmla="*/ 97 h 2008"/>
              <a:gd name="T6" fmla="*/ 0 w 2551"/>
              <a:gd name="T7" fmla="*/ 0 h 2008"/>
              <a:gd name="T8" fmla="*/ 0 w 2551"/>
              <a:gd name="T9" fmla="*/ 2008 h 2008"/>
              <a:gd name="T10" fmla="*/ 2551 w 2551"/>
              <a:gd name="T11" fmla="*/ 2008 h 2008"/>
            </a:gdLst>
            <a:ahLst/>
            <a:cxnLst>
              <a:cxn ang="0">
                <a:pos x="T0" y="T1"/>
              </a:cxn>
              <a:cxn ang="0">
                <a:pos x="T2" y="T3"/>
              </a:cxn>
              <a:cxn ang="0">
                <a:pos x="T4" y="T5"/>
              </a:cxn>
              <a:cxn ang="0">
                <a:pos x="T6" y="T7"/>
              </a:cxn>
              <a:cxn ang="0">
                <a:pos x="T8" y="T9"/>
              </a:cxn>
              <a:cxn ang="0">
                <a:pos x="T10" y="T11"/>
              </a:cxn>
            </a:cxnLst>
            <a:rect l="0" t="0" r="r" b="b"/>
            <a:pathLst>
              <a:path w="2551" h="2008">
                <a:moveTo>
                  <a:pt x="2551" y="2008"/>
                </a:moveTo>
                <a:lnTo>
                  <a:pt x="2551" y="0"/>
                </a:lnTo>
                <a:lnTo>
                  <a:pt x="1274" y="97"/>
                </a:lnTo>
                <a:lnTo>
                  <a:pt x="0" y="0"/>
                </a:lnTo>
                <a:lnTo>
                  <a:pt x="0" y="2008"/>
                </a:lnTo>
                <a:lnTo>
                  <a:pt x="2551" y="2008"/>
                </a:lnTo>
              </a:path>
            </a:pathLst>
          </a:custGeom>
          <a:noFill/>
          <a:ln w="6350" cmpd="sng">
            <a:solidFill>
              <a:schemeClr val="tx1">
                <a:lumMod val="60000"/>
                <a:lumOff val="40000"/>
              </a:schemeClr>
            </a:solidFill>
            <a:prstDash val="solid"/>
            <a:round/>
          </a:ln>
          <a:extLst>
            <a:ext uri="{909E8E84-426E-40DD-AFC4-6F175D3DCCD1}">
              <a14:hiddenFill xmlns:a14="http://schemas.microsoft.com/office/drawing/2010/main">
                <a:solidFill>
                  <a:schemeClr val="bg1"/>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9">
            <a:extLst>
              <a:ext uri="{FF2B5EF4-FFF2-40B4-BE49-F238E27FC236}">
                <a16:creationId xmlns:a16="http://schemas.microsoft.com/office/drawing/2014/main" id="{1512FBFE-E18D-441B-BA1F-FFEDC11FA7E4}"/>
              </a:ext>
            </a:extLst>
          </p:cNvPr>
          <p:cNvSpPr/>
          <p:nvPr/>
        </p:nvSpPr>
        <p:spPr bwMode="auto">
          <a:xfrm>
            <a:off x="2104852" y="2302938"/>
            <a:ext cx="292686" cy="231366"/>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2" name="Freeform 9">
            <a:extLst>
              <a:ext uri="{FF2B5EF4-FFF2-40B4-BE49-F238E27FC236}">
                <a16:creationId xmlns:a16="http://schemas.microsoft.com/office/drawing/2014/main" id="{CEFDABE0-D0C4-4ED3-929D-FF94A504327D}"/>
              </a:ext>
            </a:extLst>
          </p:cNvPr>
          <p:cNvSpPr/>
          <p:nvPr/>
        </p:nvSpPr>
        <p:spPr bwMode="auto">
          <a:xfrm>
            <a:off x="1757673" y="2329344"/>
            <a:ext cx="216275" cy="17096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3" name="Freeform 9">
            <a:extLst>
              <a:ext uri="{FF2B5EF4-FFF2-40B4-BE49-F238E27FC236}">
                <a16:creationId xmlns:a16="http://schemas.microsoft.com/office/drawing/2014/main" id="{BC126583-A6EF-4179-8F2F-E566224E73E7}"/>
              </a:ext>
            </a:extLst>
          </p:cNvPr>
          <p:cNvSpPr/>
          <p:nvPr/>
        </p:nvSpPr>
        <p:spPr bwMode="auto">
          <a:xfrm>
            <a:off x="2597325" y="2329344"/>
            <a:ext cx="216275" cy="17096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9" name="Freeform 9">
            <a:extLst>
              <a:ext uri="{FF2B5EF4-FFF2-40B4-BE49-F238E27FC236}">
                <a16:creationId xmlns:a16="http://schemas.microsoft.com/office/drawing/2014/main" id="{162552CD-3972-4FBA-8F1F-EEDE1C3E636A}"/>
              </a:ext>
            </a:extLst>
          </p:cNvPr>
          <p:cNvSpPr/>
          <p:nvPr/>
        </p:nvSpPr>
        <p:spPr bwMode="auto">
          <a:xfrm>
            <a:off x="6006191" y="2302938"/>
            <a:ext cx="292686" cy="231366"/>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5" name="Freeform 9">
            <a:extLst>
              <a:ext uri="{FF2B5EF4-FFF2-40B4-BE49-F238E27FC236}">
                <a16:creationId xmlns:a16="http://schemas.microsoft.com/office/drawing/2014/main" id="{EDF10C37-A85F-4C42-9572-A2158E68DF4F}"/>
              </a:ext>
            </a:extLst>
          </p:cNvPr>
          <p:cNvSpPr/>
          <p:nvPr/>
        </p:nvSpPr>
        <p:spPr bwMode="auto">
          <a:xfrm>
            <a:off x="5669083" y="2334895"/>
            <a:ext cx="216275" cy="17096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6" name="Freeform 9">
            <a:extLst>
              <a:ext uri="{FF2B5EF4-FFF2-40B4-BE49-F238E27FC236}">
                <a16:creationId xmlns:a16="http://schemas.microsoft.com/office/drawing/2014/main" id="{ADB3DE3F-ECBA-4D55-95F0-206CCB3E12E5}"/>
              </a:ext>
            </a:extLst>
          </p:cNvPr>
          <p:cNvSpPr/>
          <p:nvPr/>
        </p:nvSpPr>
        <p:spPr bwMode="auto">
          <a:xfrm>
            <a:off x="6419710" y="2340535"/>
            <a:ext cx="216275" cy="17096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2" name="Freeform 9">
            <a:extLst>
              <a:ext uri="{FF2B5EF4-FFF2-40B4-BE49-F238E27FC236}">
                <a16:creationId xmlns:a16="http://schemas.microsoft.com/office/drawing/2014/main" id="{4B53B3E8-3AE8-4A99-99F9-CD0834261A72}"/>
              </a:ext>
            </a:extLst>
          </p:cNvPr>
          <p:cNvSpPr/>
          <p:nvPr/>
        </p:nvSpPr>
        <p:spPr bwMode="auto">
          <a:xfrm>
            <a:off x="9794462" y="2316781"/>
            <a:ext cx="292686" cy="231366"/>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8" name="Freeform 9">
            <a:extLst>
              <a:ext uri="{FF2B5EF4-FFF2-40B4-BE49-F238E27FC236}">
                <a16:creationId xmlns:a16="http://schemas.microsoft.com/office/drawing/2014/main" id="{64FEE046-C104-4CE4-844F-4215C3630716}"/>
              </a:ext>
            </a:extLst>
          </p:cNvPr>
          <p:cNvSpPr/>
          <p:nvPr/>
        </p:nvSpPr>
        <p:spPr bwMode="auto">
          <a:xfrm>
            <a:off x="9442426" y="2346982"/>
            <a:ext cx="216275" cy="17096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9" name="Freeform 9">
            <a:extLst>
              <a:ext uri="{FF2B5EF4-FFF2-40B4-BE49-F238E27FC236}">
                <a16:creationId xmlns:a16="http://schemas.microsoft.com/office/drawing/2014/main" id="{0DB4A737-9431-4501-AE2E-0A36C3E157D5}"/>
              </a:ext>
            </a:extLst>
          </p:cNvPr>
          <p:cNvSpPr/>
          <p:nvPr/>
        </p:nvSpPr>
        <p:spPr bwMode="auto">
          <a:xfrm>
            <a:off x="10222909" y="2340535"/>
            <a:ext cx="216275" cy="170964"/>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50" name="文本框 49">
            <a:extLst>
              <a:ext uri="{FF2B5EF4-FFF2-40B4-BE49-F238E27FC236}">
                <a16:creationId xmlns:a16="http://schemas.microsoft.com/office/drawing/2014/main" id="{E00BF987-00BB-47B6-AA62-A4379E75B0BA}"/>
              </a:ext>
            </a:extLst>
          </p:cNvPr>
          <p:cNvSpPr txBox="1"/>
          <p:nvPr/>
        </p:nvSpPr>
        <p:spPr>
          <a:xfrm>
            <a:off x="1839939" y="1121776"/>
            <a:ext cx="8730343" cy="785536"/>
          </a:xfrm>
          <a:prstGeom prst="rect">
            <a:avLst/>
          </a:prstGeom>
          <a:noFill/>
        </p:spPr>
        <p:txBody>
          <a:bodyPr wrap="square" rtlCol="0">
            <a:spAutoFit/>
          </a:bodyPr>
          <a:lstStyle/>
          <a:p>
            <a:pPr lvl="0" algn="ctr">
              <a:lnSpc>
                <a:spcPct val="110000"/>
              </a:lnSpc>
            </a:pP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图像的频域上的信息表现的是图像灰度变化的程度。其中，低频部分可以感知出图像大片的色块信息，而高频部分则描述了图像的边界和纹理等细节。空间域与频域可互相转换。常见的能将空间域的图像信号转换到频域之中的变换包括离散傅里叶变换、离散余弦变换、离散小波变换。</a:t>
            </a:r>
            <a:endPar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p:txBody>
      </p:sp>
      <mc:AlternateContent xmlns:mc="http://schemas.openxmlformats.org/markup-compatibility/2006" xmlns:a14="http://schemas.microsoft.com/office/drawing/2010/main">
        <mc:Choice Requires="a14">
          <p:sp>
            <p:nvSpPr>
              <p:cNvPr id="53" name="矩形 52"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5C923F03-D1F5-449A-B5B0-7CD504E10729}"/>
                  </a:ext>
                </a:extLst>
              </p:cNvPr>
              <p:cNvSpPr/>
              <p:nvPr/>
            </p:nvSpPr>
            <p:spPr>
              <a:xfrm>
                <a:off x="4440306" y="3399207"/>
                <a:ext cx="3419735" cy="2884636"/>
              </a:xfrm>
              <a:prstGeom prst="rect">
                <a:avLst/>
              </a:prstGeom>
              <a:noFill/>
            </p:spPr>
            <p:txBody>
              <a:bodyPr wrap="square" rtlCol="0">
                <a:spAutoFit/>
              </a:bodyPr>
              <a:lstStyle/>
              <a:p>
                <a:pPr algn="ctr">
                  <a:lnSpc>
                    <a:spcPct val="110000"/>
                  </a:lnSpc>
                </a:pP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DCT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属于</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的特殊形式。它能够计算出图像的二维余弦波构成情况，公式如下：</a:t>
                </a:r>
                <a:endPar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endPar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𝐹</m:t>
                      </m:r>
                      <m:r>
                        <a:rPr lang="en-US" altLang="zh-CN" sz="1400" i="1">
                          <a:latin typeface="Cambria Math" panose="02040503050406030204" pitchFamily="18" charset="0"/>
                        </a:rPr>
                        <m:t>=</m:t>
                      </m:r>
                      <m:r>
                        <a:rPr lang="en-US" altLang="zh-CN" sz="1400" i="1">
                          <a:latin typeface="Cambria Math" panose="02040503050406030204" pitchFamily="18" charset="0"/>
                        </a:rPr>
                        <m:t>𝐴𝑓</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𝐴</m:t>
                          </m:r>
                        </m:e>
                        <m:sup>
                          <m:r>
                            <a:rPr lang="en-US" altLang="zh-CN" sz="1400" i="1">
                              <a:latin typeface="Cambria Math" panose="02040503050406030204" pitchFamily="18" charset="0"/>
                            </a:rPr>
                            <m:t>𝑇</m:t>
                          </m:r>
                        </m:sup>
                      </m:sSup>
                    </m:oMath>
                  </m:oMathPara>
                </a14:m>
                <a:endParaRPr lang="en-US" altLang="zh-CN" sz="105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𝐴</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e>
                      </m:d>
                      <m:r>
                        <a:rPr lang="en-US" altLang="zh-CN" sz="1400" i="1">
                          <a:latin typeface="Cambria Math" panose="02040503050406030204" pitchFamily="18" charset="0"/>
                        </a:rPr>
                        <m:t>=</m:t>
                      </m:r>
                      <m:r>
                        <a:rPr lang="en-US" altLang="zh-CN" sz="1400" i="1">
                          <a:latin typeface="Cambria Math" panose="02040503050406030204" pitchFamily="18" charset="0"/>
                        </a:rPr>
                        <m:t>𝑐</m:t>
                      </m:r>
                      <m:r>
                        <a:rPr lang="en-US" altLang="zh-CN" sz="1400" i="1">
                          <a:latin typeface="Cambria Math" panose="02040503050406030204" pitchFamily="18" charset="0"/>
                        </a:rPr>
                        <m:t>(</m:t>
                      </m:r>
                      <m:r>
                        <a:rPr lang="en-US" altLang="zh-CN" sz="1400" i="1">
                          <a:latin typeface="Cambria Math" panose="02040503050406030204" pitchFamily="18" charset="0"/>
                        </a:rPr>
                        <m:t>𝑖</m:t>
                      </m:r>
                      <m:r>
                        <a:rPr lang="en-US" altLang="zh-CN" sz="1400" i="1">
                          <a:latin typeface="Cambria Math" panose="02040503050406030204" pitchFamily="18" charset="0"/>
                        </a:rPr>
                        <m:t>)</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cos</m:t>
                          </m:r>
                        </m:fName>
                        <m:e>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d>
                                <m:dPr>
                                  <m:ctrlPr>
                                    <a:rPr lang="zh-CN" altLang="zh-CN" sz="1400" i="1">
                                      <a:latin typeface="Cambria Math" panose="02040503050406030204" pitchFamily="18" charset="0"/>
                                    </a:rPr>
                                  </m:ctrlPr>
                                </m:dPr>
                                <m:e>
                                  <m:r>
                                    <a:rPr lang="en-US" altLang="zh-CN" sz="1400" i="1">
                                      <a:latin typeface="Cambria Math" panose="02040503050406030204" pitchFamily="18" charset="0"/>
                                    </a:rPr>
                                    <m:t>𝑗</m:t>
                                  </m:r>
                                  <m:r>
                                    <a:rPr lang="en-US" altLang="zh-CN" sz="1400" i="1">
                                      <a:latin typeface="Cambria Math" panose="02040503050406030204" pitchFamily="18" charset="0"/>
                                    </a:rPr>
                                    <m:t>+0.5</m:t>
                                  </m:r>
                                </m:e>
                              </m:d>
                              <m:r>
                                <a:rPr lang="en-US" altLang="zh-CN" sz="1400" i="1">
                                  <a:latin typeface="Cambria Math" panose="02040503050406030204" pitchFamily="18" charset="0"/>
                                </a:rPr>
                                <m:t>𝜋</m:t>
                              </m:r>
                            </m:num>
                            <m:den>
                              <m:r>
                                <a:rPr lang="en-US" altLang="zh-CN" sz="1400" i="1">
                                  <a:latin typeface="Cambria Math" panose="02040503050406030204" pitchFamily="18" charset="0"/>
                                </a:rPr>
                                <m:t>𝑁</m:t>
                              </m:r>
                            </m:den>
                          </m:f>
                          <m:r>
                            <a:rPr lang="en-US" altLang="zh-CN" sz="1400" i="1">
                              <a:latin typeface="Cambria Math" panose="02040503050406030204" pitchFamily="18" charset="0"/>
                            </a:rPr>
                            <m:t>𝑖</m:t>
                          </m:r>
                          <m:r>
                            <a:rPr lang="en-US" altLang="zh-CN" sz="1400" i="1">
                              <a:latin typeface="Cambria Math" panose="02040503050406030204" pitchFamily="18" charset="0"/>
                            </a:rPr>
                            <m:t>]</m:t>
                          </m:r>
                        </m:e>
                      </m:func>
                    </m:oMath>
                  </m:oMathPara>
                </a14:m>
                <a:endParaRPr lang="en-US" altLang="zh-CN" sz="1400" dirty="0"/>
              </a:p>
              <a:p>
                <a:pPr algn="ctr">
                  <a:lnSpc>
                    <a:spcPct val="110000"/>
                  </a:lnSpc>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𝑐</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𝑖</m:t>
                          </m:r>
                        </m:e>
                      </m:d>
                      <m:r>
                        <a:rPr lang="en-US" altLang="zh-CN" sz="1400" i="1">
                          <a:latin typeface="Cambria Math" panose="02040503050406030204" pitchFamily="18" charset="0"/>
                        </a:rPr>
                        <m:t>=</m:t>
                      </m:r>
                      <m:d>
                        <m:dPr>
                          <m:begChr m:val="{"/>
                          <m:endChr m:val=""/>
                          <m:ctrlPr>
                            <a:rPr lang="zh-CN" altLang="zh-CN" sz="1400" i="1">
                              <a:latin typeface="Cambria Math" panose="02040503050406030204" pitchFamily="18" charset="0"/>
                            </a:rPr>
                          </m:ctrlPr>
                        </m:dPr>
                        <m:e>
                          <m:eqArr>
                            <m:eqArrPr>
                              <m:ctrlPr>
                                <a:rPr lang="zh-CN" altLang="zh-CN" sz="1400" i="1">
                                  <a:latin typeface="Cambria Math" panose="02040503050406030204" pitchFamily="18" charset="0"/>
                                </a:rPr>
                              </m:ctrlPr>
                            </m:eqArrPr>
                            <m:e>
                              <m:rad>
                                <m:radPr>
                                  <m:degHide m:val="on"/>
                                  <m:ctrlPr>
                                    <a:rPr lang="zh-CN" altLang="zh-CN" sz="1400" i="1">
                                      <a:latin typeface="Cambria Math" panose="02040503050406030204" pitchFamily="18" charset="0"/>
                                    </a:rPr>
                                  </m:ctrlPr>
                                </m:radPr>
                                <m:deg/>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1</m:t>
                                      </m:r>
                                    </m:num>
                                    <m:den>
                                      <m:r>
                                        <a:rPr lang="en-US" altLang="zh-CN" sz="1400" i="1">
                                          <a:latin typeface="Cambria Math" panose="02040503050406030204" pitchFamily="18" charset="0"/>
                                        </a:rPr>
                                        <m:t>𝑁</m:t>
                                      </m:r>
                                    </m:den>
                                  </m:f>
                                </m:e>
                              </m:rad>
                              <m:r>
                                <a:rPr lang="en-US" altLang="zh-CN" sz="1400" i="1">
                                  <a:latin typeface="Cambria Math" panose="02040503050406030204" pitchFamily="18" charset="0"/>
                                </a:rPr>
                                <m:t>,  </m:t>
                              </m:r>
                              <m:r>
                                <a:rPr lang="en-US" altLang="zh-CN" sz="1400" i="1">
                                  <a:latin typeface="Cambria Math" panose="02040503050406030204" pitchFamily="18" charset="0"/>
                                </a:rPr>
                                <m:t>𝑖</m:t>
                              </m:r>
                              <m:r>
                                <a:rPr lang="en-US" altLang="zh-CN" sz="1400" i="1">
                                  <a:latin typeface="Cambria Math" panose="02040503050406030204" pitchFamily="18" charset="0"/>
                                </a:rPr>
                                <m:t>=0</m:t>
                              </m:r>
                            </m:e>
                            <m:e>
                              <m:rad>
                                <m:radPr>
                                  <m:degHide m:val="on"/>
                                  <m:ctrlPr>
                                    <a:rPr lang="zh-CN" altLang="zh-CN" sz="1400" i="1">
                                      <a:latin typeface="Cambria Math" panose="02040503050406030204" pitchFamily="18" charset="0"/>
                                    </a:rPr>
                                  </m:ctrlPr>
                                </m:radPr>
                                <m:deg/>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2</m:t>
                                      </m:r>
                                    </m:num>
                                    <m:den>
                                      <m:r>
                                        <a:rPr lang="en-US" altLang="zh-CN" sz="1400" i="1">
                                          <a:latin typeface="Cambria Math" panose="02040503050406030204" pitchFamily="18" charset="0"/>
                                        </a:rPr>
                                        <m:t>𝑁</m:t>
                                      </m:r>
                                    </m:den>
                                  </m:f>
                                </m:e>
                              </m:rad>
                              <m:r>
                                <a:rPr lang="en-US" altLang="zh-CN" sz="1400" i="1">
                                  <a:latin typeface="Cambria Math" panose="02040503050406030204" pitchFamily="18" charset="0"/>
                                </a:rPr>
                                <m:t>,  </m:t>
                              </m:r>
                              <m:r>
                                <a:rPr lang="en-US" altLang="zh-CN" sz="1400" i="1">
                                  <a:latin typeface="Cambria Math" panose="02040503050406030204" pitchFamily="18" charset="0"/>
                                </a:rPr>
                                <m:t>𝑖</m:t>
                              </m:r>
                              <m:r>
                                <a:rPr lang="en-US" altLang="zh-CN" sz="1400" i="1">
                                  <a:latin typeface="Cambria Math" panose="02040503050406030204" pitchFamily="18" charset="0"/>
                                </a:rPr>
                                <m:t>≠0</m:t>
                              </m:r>
                            </m:e>
                          </m:eqArr>
                        </m:e>
                      </m:d>
                    </m:oMath>
                  </m:oMathPara>
                </a14:m>
                <a:endParaRPr lang="en-US" altLang="zh-CN" sz="105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p:txBody>
          </p:sp>
        </mc:Choice>
        <mc:Fallback xmlns="">
          <p:sp>
            <p:nvSpPr>
              <p:cNvPr id="53" name="矩形 52"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5C923F03-D1F5-449A-B5B0-7CD504E10729}"/>
                  </a:ext>
                </a:extLst>
              </p:cNvPr>
              <p:cNvSpPr>
                <a:spLocks noRot="1" noChangeAspect="1" noMove="1" noResize="1" noEditPoints="1" noAdjustHandles="1" noChangeArrowheads="1" noChangeShapeType="1" noTextEdit="1"/>
              </p:cNvSpPr>
              <p:nvPr/>
            </p:nvSpPr>
            <p:spPr>
              <a:xfrm>
                <a:off x="4440306" y="3399207"/>
                <a:ext cx="3419735" cy="2884636"/>
              </a:xfrm>
              <a:prstGeom prst="rect">
                <a:avLst/>
              </a:prstGeom>
              <a:blipFill>
                <a:blip r:embed="rId3"/>
                <a:stretch>
                  <a:fillRect/>
                </a:stretch>
              </a:blipFill>
            </p:spPr>
            <p:txBody>
              <a:bodyPr/>
              <a:lstStyle/>
              <a:p>
                <a:r>
                  <a:rPr lang="zh-CN" altLang="en-US">
                    <a:noFill/>
                  </a:rPr>
                  <a:t> </a:t>
                </a:r>
              </a:p>
            </p:txBody>
          </p:sp>
        </mc:Fallback>
      </mc:AlternateContent>
      <p:sp>
        <p:nvSpPr>
          <p:cNvPr id="54" name="文本框 7"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3E1B6E03-84CD-49CF-A3D7-B17A98628EB9}"/>
              </a:ext>
            </a:extLst>
          </p:cNvPr>
          <p:cNvSpPr txBox="1">
            <a:spLocks noChangeArrowheads="1"/>
          </p:cNvSpPr>
          <p:nvPr/>
        </p:nvSpPr>
        <p:spPr bwMode="auto">
          <a:xfrm>
            <a:off x="5362751" y="2952540"/>
            <a:ext cx="1684721"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vl2pPr marL="742950" indent="-285750" defTabSz="514350">
              <a:defRPr sz="1300">
                <a:latin typeface="Calibri" panose="020F0502020204030204" pitchFamily="34" charset="0"/>
                <a:ea typeface="宋体" panose="02010600030101010101" pitchFamily="2" charset="-122"/>
              </a:defRPr>
            </a:lvl2pPr>
            <a:lvl3pPr marL="1143000" indent="-228600" defTabSz="514350">
              <a:defRPr sz="1300">
                <a:latin typeface="Calibri" panose="020F0502020204030204" pitchFamily="34" charset="0"/>
                <a:ea typeface="宋体" panose="02010600030101010101" pitchFamily="2" charset="-122"/>
              </a:defRPr>
            </a:lvl3pPr>
            <a:lvl4pPr marL="1600200" indent="-228600" defTabSz="514350">
              <a:defRPr sz="1300">
                <a:latin typeface="Calibri" panose="020F0502020204030204" pitchFamily="34" charset="0"/>
                <a:ea typeface="宋体" panose="02010600030101010101" pitchFamily="2" charset="-122"/>
              </a:defRPr>
            </a:lvl4pPr>
            <a:lvl5pPr marL="2057400" indent="-228600" defTabSz="514350">
              <a:defRPr sz="1300">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r>
              <a:rPr lang="zh-CN" altLang="en-US" dirty="0"/>
              <a:t>离散余弦变换</a:t>
            </a:r>
            <a:endParaRPr lang="en-US" altLang="zh-CN" dirty="0"/>
          </a:p>
        </p:txBody>
      </p:sp>
      <mc:AlternateContent xmlns:mc="http://schemas.openxmlformats.org/markup-compatibility/2006" xmlns:a14="http://schemas.microsoft.com/office/drawing/2010/main">
        <mc:Choice Requires="a14">
          <p:sp>
            <p:nvSpPr>
              <p:cNvPr id="55" name="矩形 54"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DEE9BF88-EFE4-4403-90AB-560166206EAB}"/>
                  </a:ext>
                </a:extLst>
              </p:cNvPr>
              <p:cNvSpPr/>
              <p:nvPr/>
            </p:nvSpPr>
            <p:spPr>
              <a:xfrm>
                <a:off x="659802" y="3420597"/>
                <a:ext cx="3198996" cy="2554417"/>
              </a:xfrm>
              <a:prstGeom prst="rect">
                <a:avLst/>
              </a:prstGeom>
              <a:noFill/>
            </p:spPr>
            <p:txBody>
              <a:bodyPr wrap="square" rtlCol="0">
                <a:spAutoFit/>
              </a:bodyPr>
              <a:lstStyle/>
              <a:p>
                <a:pPr algn="ctr">
                  <a:lnSpc>
                    <a:spcPct val="110000"/>
                  </a:lnSpc>
                </a:pP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可以将一个信号分离为无穷多个正弦或复指数信号的叠加。在一维领域，信号是一维正弦波的叠加，在二维领域，信号实际上是无数二维平面波的合成。图像属于二维信号，一幅</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N×N</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的图像进行</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的公式为：</a:t>
                </a:r>
                <a:endPar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endPar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14:m>
                  <m:oMath xmlns:m="http://schemas.openxmlformats.org/officeDocument/2006/math">
                    <m:r>
                      <a:rPr lang="en-US" altLang="zh-CN" sz="1400" i="1">
                        <a:latin typeface="Cambria Math" panose="02040503050406030204" pitchFamily="18" charset="0"/>
                      </a:rPr>
                      <m:t>𝐹</m:t>
                    </m:r>
                    <m:r>
                      <a:rPr lang="en-US" altLang="zh-CN" sz="1400" i="1">
                        <a:latin typeface="Cambria Math" panose="02040503050406030204" pitchFamily="18" charset="0"/>
                      </a:rPr>
                      <m:t>(</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latin typeface="Cambria Math" panose="02040503050406030204" pitchFamily="18" charset="0"/>
                      </a:rPr>
                      <m:t>𝑙</m:t>
                    </m:r>
                    <m:r>
                      <a:rPr lang="en-US" altLang="zh-CN" sz="1400" i="1">
                        <a:latin typeface="Cambria Math" panose="02040503050406030204" pitchFamily="18" charset="0"/>
                      </a:rPr>
                      <m:t>)=</m:t>
                    </m:r>
                    <m:nary>
                      <m:naryPr>
                        <m:chr m:val="∑"/>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=0</m:t>
                        </m:r>
                      </m:sub>
                      <m:sup>
                        <m:r>
                          <a:rPr lang="en-US" altLang="zh-CN" sz="1400" i="1">
                            <a:latin typeface="Cambria Math" panose="02040503050406030204" pitchFamily="18" charset="0"/>
                          </a:rPr>
                          <m:t>𝑁</m:t>
                        </m:r>
                        <m:r>
                          <a:rPr lang="en-US" altLang="zh-CN" sz="1400" i="1">
                            <a:latin typeface="Cambria Math" panose="02040503050406030204" pitchFamily="18" charset="0"/>
                          </a:rPr>
                          <m:t>−1</m:t>
                        </m:r>
                      </m:sup>
                      <m:e>
                        <m:nary>
                          <m:naryPr>
                            <m:chr m:val="∑"/>
                            <m:ctrlPr>
                              <a:rPr lang="zh-CN" altLang="zh-CN" sz="1400" i="1">
                                <a:latin typeface="Cambria Math" panose="02040503050406030204" pitchFamily="18" charset="0"/>
                              </a:rPr>
                            </m:ctrlPr>
                          </m:naryPr>
                          <m:sub>
                            <m:r>
                              <a:rPr lang="en-US" altLang="zh-CN" sz="1400" i="1">
                                <a:latin typeface="Cambria Math" panose="02040503050406030204" pitchFamily="18" charset="0"/>
                              </a:rPr>
                              <m:t>𝑗</m:t>
                            </m:r>
                            <m:r>
                              <a:rPr lang="en-US" altLang="zh-CN" sz="1400" i="1">
                                <a:latin typeface="Cambria Math" panose="02040503050406030204" pitchFamily="18" charset="0"/>
                              </a:rPr>
                              <m:t>=0</m:t>
                            </m:r>
                          </m:sub>
                          <m:sup>
                            <m:r>
                              <a:rPr lang="en-US" altLang="zh-CN" sz="1400" i="1">
                                <a:latin typeface="Cambria Math" panose="02040503050406030204" pitchFamily="18" charset="0"/>
                              </a:rPr>
                              <m:t>𝑁</m:t>
                            </m:r>
                            <m:r>
                              <a:rPr lang="en-US" altLang="zh-CN" sz="1400" i="1">
                                <a:latin typeface="Cambria Math" panose="02040503050406030204" pitchFamily="18" charset="0"/>
                              </a:rPr>
                              <m:t>−1</m:t>
                            </m:r>
                          </m:sup>
                          <m:e>
                            <m:r>
                              <a:rPr lang="en-US" altLang="zh-CN" sz="1400" i="1">
                                <a:latin typeface="Cambria Math" panose="02040503050406030204" pitchFamily="18" charset="0"/>
                              </a:rPr>
                              <m:t>𝑓</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e>
                            </m:d>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𝑒</m:t>
                                </m:r>
                              </m:e>
                              <m:sup>
                                <m:r>
                                  <a:rPr lang="en-US" altLang="zh-CN" sz="1400" i="1">
                                    <a:latin typeface="Cambria Math" panose="02040503050406030204" pitchFamily="18" charset="0"/>
                                  </a:rPr>
                                  <m:t>−</m:t>
                                </m:r>
                                <m:r>
                                  <a:rPr lang="en-US" altLang="zh-CN" sz="1400" i="1">
                                    <a:latin typeface="Cambria Math" panose="02040503050406030204" pitchFamily="18" charset="0"/>
                                  </a:rPr>
                                  <m:t>𝑖</m:t>
                                </m:r>
                                <m:r>
                                  <a:rPr lang="en-US" altLang="zh-CN" sz="1400" i="1">
                                    <a:latin typeface="Cambria Math" panose="02040503050406030204" pitchFamily="18" charset="0"/>
                                  </a:rPr>
                                  <m:t>2</m:t>
                                </m:r>
                                <m:r>
                                  <a:rPr lang="en-US" altLang="zh-CN" sz="1400" i="1">
                                    <a:latin typeface="Cambria Math" panose="02040503050406030204" pitchFamily="18" charset="0"/>
                                  </a:rPr>
                                  <m:t>𝜋</m:t>
                                </m:r>
                                <m:d>
                                  <m:dPr>
                                    <m:ctrlPr>
                                      <a:rPr lang="zh-CN" altLang="zh-CN" sz="1400" i="1">
                                        <a:latin typeface="Cambria Math" panose="02040503050406030204" pitchFamily="18" charset="0"/>
                                      </a:rPr>
                                    </m:ctrlPr>
                                  </m:dPr>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𝑘𝑖</m:t>
                                        </m:r>
                                      </m:num>
                                      <m:den>
                                        <m:r>
                                          <a:rPr lang="en-US" altLang="zh-CN" sz="1400" i="1">
                                            <a:latin typeface="Cambria Math" panose="02040503050406030204" pitchFamily="18" charset="0"/>
                                          </a:rPr>
                                          <m:t>𝑁</m:t>
                                        </m:r>
                                      </m:den>
                                    </m:f>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𝑙𝑗</m:t>
                                        </m:r>
                                      </m:num>
                                      <m:den>
                                        <m:r>
                                          <a:rPr lang="en-US" altLang="zh-CN" sz="1400" i="1">
                                            <a:latin typeface="Cambria Math" panose="02040503050406030204" pitchFamily="18" charset="0"/>
                                          </a:rPr>
                                          <m:t>𝑁</m:t>
                                        </m:r>
                                      </m:den>
                                    </m:f>
                                  </m:e>
                                </m:d>
                              </m:sup>
                            </m:sSup>
                          </m:e>
                        </m:nary>
                      </m:e>
                    </m:nary>
                  </m:oMath>
                </a14:m>
                <a:r>
                  <a:rPr lang="en-US" altLang="zh-CN" dirty="0"/>
                  <a:t> </a:t>
                </a:r>
              </a:p>
              <a:p>
                <a:pPr algn="ctr">
                  <a:lnSpc>
                    <a:spcPct val="110000"/>
                  </a:lnSpc>
                </a:pPr>
                <a14:m>
                  <m:oMathPara xmlns:m="http://schemas.openxmlformats.org/officeDocument/2006/math">
                    <m:oMathParaPr>
                      <m:jc m:val="centerGroup"/>
                    </m:oMathParaPr>
                    <m:oMath xmlns:m="http://schemas.openxmlformats.org/officeDocument/2006/math">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𝑒</m:t>
                          </m:r>
                        </m:e>
                        <m:sup>
                          <m:r>
                            <a:rPr lang="en-US" altLang="zh-CN" sz="1400" i="1">
                              <a:latin typeface="Cambria Math" panose="02040503050406030204" pitchFamily="18" charset="0"/>
                            </a:rPr>
                            <m:t>𝑖𝑥</m:t>
                          </m:r>
                        </m:sup>
                      </m:sSup>
                      <m:r>
                        <a:rPr lang="en-US" altLang="zh-CN" sz="1400" i="1">
                          <a:latin typeface="Cambria Math" panose="02040503050406030204" pitchFamily="18" charset="0"/>
                        </a:rPr>
                        <m:t>=</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cos</m:t>
                          </m:r>
                        </m:fName>
                        <m:e>
                          <m:r>
                            <a:rPr lang="en-US" altLang="zh-CN" sz="1400" i="1">
                              <a:latin typeface="Cambria Math" panose="02040503050406030204" pitchFamily="18" charset="0"/>
                            </a:rPr>
                            <m:t>𝑥</m:t>
                          </m:r>
                        </m:e>
                      </m:func>
                      <m:r>
                        <a:rPr lang="en-US" altLang="zh-CN" sz="1400" i="1">
                          <a:latin typeface="Cambria Math" panose="02040503050406030204" pitchFamily="18" charset="0"/>
                        </a:rPr>
                        <m:t>+</m:t>
                      </m:r>
                      <m:r>
                        <a:rPr lang="en-US" altLang="zh-CN" sz="1400" i="1">
                          <a:latin typeface="Cambria Math" panose="02040503050406030204" pitchFamily="18" charset="0"/>
                        </a:rPr>
                        <m:t>𝑖</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sin</m:t>
                          </m:r>
                        </m:fName>
                        <m:e>
                          <m:r>
                            <a:rPr lang="en-US" altLang="zh-CN" sz="1400" i="1">
                              <a:latin typeface="Cambria Math" panose="02040503050406030204" pitchFamily="18" charset="0"/>
                            </a:rPr>
                            <m:t>𝑥</m:t>
                          </m:r>
                        </m:e>
                      </m:func>
                    </m:oMath>
                  </m:oMathPara>
                </a14:m>
                <a:endParaRPr lang="en-US" altLang="zh-CN" sz="1400" dirty="0">
                  <a:latin typeface="华文细黑" panose="02010600040101010101" pitchFamily="2" charset="-122"/>
                </a:endParaRPr>
              </a:p>
              <a:p>
                <a:pPr algn="ctr">
                  <a:lnSpc>
                    <a:spcPct val="110000"/>
                  </a:lnSpc>
                </a:pPr>
                <a:endParaRPr lang="en-US" altLang="zh-CN" sz="1400" dirty="0">
                  <a:latin typeface="华文细黑" panose="02010600040101010101" pitchFamily="2" charset="-122"/>
                </a:endParaRPr>
              </a:p>
              <a:p>
                <a:pPr algn="ctr">
                  <a:lnSpc>
                    <a:spcPct val="110000"/>
                  </a:lnSpc>
                </a:pP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f(</a:t>
                </a:r>
                <a:r>
                  <a:rPr lang="en-US" altLang="zh-CN" sz="12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i,j</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 </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是图像信号在空间域的值</a:t>
                </a:r>
                <a:endPar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F(</a:t>
                </a:r>
                <a:r>
                  <a:rPr lang="en-US" altLang="zh-CN" sz="12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k,l</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  </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为频域的值。</a:t>
                </a:r>
              </a:p>
            </p:txBody>
          </p:sp>
        </mc:Choice>
        <mc:Fallback xmlns="">
          <p:sp>
            <p:nvSpPr>
              <p:cNvPr id="55" name="矩形 54"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DEE9BF88-EFE4-4403-90AB-560166206EAB}"/>
                  </a:ext>
                </a:extLst>
              </p:cNvPr>
              <p:cNvSpPr>
                <a:spLocks noRot="1" noChangeAspect="1" noMove="1" noResize="1" noEditPoints="1" noAdjustHandles="1" noChangeArrowheads="1" noChangeShapeType="1" noTextEdit="1"/>
              </p:cNvSpPr>
              <p:nvPr/>
            </p:nvSpPr>
            <p:spPr>
              <a:xfrm>
                <a:off x="659802" y="3420597"/>
                <a:ext cx="3198996" cy="2554417"/>
              </a:xfrm>
              <a:prstGeom prst="rect">
                <a:avLst/>
              </a:prstGeom>
              <a:blipFill>
                <a:blip r:embed="rId4"/>
                <a:stretch>
                  <a:fillRect l="-571" r="-571" b="-955"/>
                </a:stretch>
              </a:blipFill>
            </p:spPr>
            <p:txBody>
              <a:bodyPr/>
              <a:lstStyle/>
              <a:p>
                <a:r>
                  <a:rPr lang="zh-CN" altLang="en-US">
                    <a:noFill/>
                  </a:rPr>
                  <a:t> </a:t>
                </a:r>
              </a:p>
            </p:txBody>
          </p:sp>
        </mc:Fallback>
      </mc:AlternateContent>
      <p:sp>
        <p:nvSpPr>
          <p:cNvPr id="56" name="文本框 7"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28D6F71B-256D-42FA-A0B2-1B9D39878C1E}"/>
              </a:ext>
            </a:extLst>
          </p:cNvPr>
          <p:cNvSpPr txBox="1">
            <a:spLocks noChangeArrowheads="1"/>
          </p:cNvSpPr>
          <p:nvPr/>
        </p:nvSpPr>
        <p:spPr bwMode="auto">
          <a:xfrm>
            <a:off x="1280045" y="2957461"/>
            <a:ext cx="1893907"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bg2">
                    <a:lumMod val="50000"/>
                  </a:schemeClr>
                </a:solidFill>
              </a:rPr>
              <a:t>离散傅里叶变换</a:t>
            </a:r>
            <a:endParaRPr lang="en-US" altLang="zh-CN" dirty="0">
              <a:solidFill>
                <a:schemeClr val="bg2">
                  <a:lumMod val="50000"/>
                </a:schemeClr>
              </a:solidFill>
            </a:endParaRPr>
          </a:p>
        </p:txBody>
      </p:sp>
      <p:sp>
        <p:nvSpPr>
          <p:cNvPr id="57" name="矩形 56"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134662CB-41F1-4A36-817B-1A933153D82D}"/>
              </a:ext>
            </a:extLst>
          </p:cNvPr>
          <p:cNvSpPr/>
          <p:nvPr/>
        </p:nvSpPr>
        <p:spPr>
          <a:xfrm>
            <a:off x="8376260" y="3429000"/>
            <a:ext cx="3277024" cy="2311595"/>
          </a:xfrm>
          <a:prstGeom prst="rect">
            <a:avLst/>
          </a:prstGeom>
          <a:noFill/>
        </p:spPr>
        <p:txBody>
          <a:bodyPr wrap="square" rtlCol="0">
            <a:spAutoFit/>
          </a:bodyPr>
          <a:lstStyle/>
          <a:p>
            <a:pPr algn="ctr">
              <a:lnSpc>
                <a:spcPct val="110000"/>
              </a:lnSpc>
            </a:pP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DWT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不再使用</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DCT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那样无限长的三角函数基，而是使用有限长会衰减的小波作为基函数。小波的能量在时域非常集中，可以消除</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DCT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的方块效应。常用的小波函数有</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Harr</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小波、</a:t>
            </a:r>
            <a:r>
              <a:rPr lang="en-US" altLang="zh-CN" sz="1200" dirty="0" err="1">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Moret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小波等。</a:t>
            </a:r>
            <a:endPar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endPar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algn="ctr">
              <a:lnSpc>
                <a:spcPct val="110000"/>
              </a:lnSpc>
            </a:pP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是将图像分解为各种不同频率的正余弦波，</a:t>
            </a:r>
            <a:r>
              <a:rPr lang="en-US" altLang="zh-CN"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DWT</a:t>
            </a:r>
            <a:r>
              <a:rPr lang="zh-CN" altLang="en-US" sz="12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是将图像分解为由母小波经过一系列变换之后的小波组合。每一级小波变换都会对图像进行低通和高通滤波，因此可以将图片信息分解为不同的分辨率。</a:t>
            </a:r>
          </a:p>
        </p:txBody>
      </p:sp>
      <p:sp>
        <p:nvSpPr>
          <p:cNvPr id="58" name="文本框 7"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8E1DDE6C-3155-45E7-8B19-FA880D0E9D6A}"/>
              </a:ext>
            </a:extLst>
          </p:cNvPr>
          <p:cNvSpPr txBox="1">
            <a:spLocks noChangeArrowheads="1"/>
          </p:cNvSpPr>
          <p:nvPr/>
        </p:nvSpPr>
        <p:spPr bwMode="auto">
          <a:xfrm>
            <a:off x="8940237" y="2999883"/>
            <a:ext cx="2070221" cy="36933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7F7F7F"/>
                </a:solidFill>
              </a:rPr>
              <a:t>离散小波变换</a:t>
            </a:r>
            <a:endParaRPr lang="en-US" altLang="zh-CN" dirty="0">
              <a:solidFill>
                <a:srgbClr val="7F7F7F"/>
              </a:solidFill>
            </a:endParaRPr>
          </a:p>
        </p:txBody>
      </p:sp>
    </p:spTree>
    <p:extLst>
      <p:ext uri="{BB962C8B-B14F-4D97-AF65-F5344CB8AC3E}">
        <p14:creationId xmlns:p14="http://schemas.microsoft.com/office/powerpoint/2010/main" val="3748821460"/>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50"/>
                                        </p:tgtEl>
                                        <p:attrNameLst>
                                          <p:attrName>style.visibility</p:attrName>
                                        </p:attrNameLst>
                                      </p:cBhvr>
                                      <p:to>
                                        <p:strVal val="visible"/>
                                      </p:to>
                                    </p:set>
                                    <p:animEffect transition="in" filter="fade">
                                      <p:cBhvr>
                                        <p:cTn id="18" dur="100"/>
                                        <p:tgtEl>
                                          <p:spTgt spid="50"/>
                                        </p:tgtEl>
                                      </p:cBhvr>
                                    </p:animEffect>
                                  </p:childTnLst>
                                </p:cTn>
                              </p:par>
                              <p:par>
                                <p:cTn id="19" presetID="22" presetClass="entr" presetSubtype="1" fill="hold" grpId="0" nodeType="withEffect">
                                  <p:stCondLst>
                                    <p:cond delay="150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1" fill="hold" grpId="0" nodeType="withEffect">
                                  <p:stCondLst>
                                    <p:cond delay="150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2" presetClass="entr" presetSubtype="1"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42" presetClass="entr" presetSubtype="0" fill="hold" grpId="0" nodeType="withEffect">
                                  <p:stCondLst>
                                    <p:cond delay="20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20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2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500" fill="hold"/>
                                        <p:tgtEl>
                                          <p:spTgt spid="10"/>
                                        </p:tgtEl>
                                        <p:attrNameLst>
                                          <p:attrName>ppt_y</p:attrName>
                                        </p:attrNameLst>
                                      </p:cBhvr>
                                      <p:tavLst>
                                        <p:tav tm="0">
                                          <p:val>
                                            <p:strVal val="#ppt_y+.1"/>
                                          </p:val>
                                        </p:tav>
                                        <p:tav tm="100000">
                                          <p:val>
                                            <p:strVal val="#ppt_y"/>
                                          </p:val>
                                        </p:tav>
                                      </p:tavLst>
                                    </p:anim>
                                  </p:childTnLst>
                                </p:cTn>
                              </p:par>
                              <p:par>
                                <p:cTn id="43" presetID="53" presetClass="entr" presetSubtype="16" fill="hold" grpId="0" nodeType="withEffect">
                                  <p:stCondLst>
                                    <p:cond delay="25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grpId="0" nodeType="withEffect">
                                  <p:stCondLst>
                                    <p:cond delay="250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par>
                                <p:cTn id="53" presetID="53" presetClass="entr" presetSubtype="16" fill="hold" grpId="0" nodeType="withEffect">
                                  <p:stCondLst>
                                    <p:cond delay="250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par>
                                <p:cTn id="58" presetID="53" presetClass="entr" presetSubtype="16" fill="hold" grpId="0" nodeType="withEffect">
                                  <p:stCondLst>
                                    <p:cond delay="250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par>
                                <p:cTn id="63" presetID="53" presetClass="entr" presetSubtype="16" fill="hold" grpId="0" nodeType="withEffect">
                                  <p:stCondLst>
                                    <p:cond delay="2500"/>
                                  </p:stCondLst>
                                  <p:childTnLst>
                                    <p:set>
                                      <p:cBhvr>
                                        <p:cTn id="64" dur="1" fill="hold">
                                          <p:stCondLst>
                                            <p:cond delay="0"/>
                                          </p:stCondLst>
                                        </p:cTn>
                                        <p:tgtEl>
                                          <p:spTgt spid="35"/>
                                        </p:tgtEl>
                                        <p:attrNameLst>
                                          <p:attrName>style.visibility</p:attrName>
                                        </p:attrNameLst>
                                      </p:cBhvr>
                                      <p:to>
                                        <p:strVal val="visible"/>
                                      </p:to>
                                    </p:set>
                                    <p:anim calcmode="lin" valueType="num">
                                      <p:cBhvr>
                                        <p:cTn id="65" dur="500" fill="hold"/>
                                        <p:tgtEl>
                                          <p:spTgt spid="35"/>
                                        </p:tgtEl>
                                        <p:attrNameLst>
                                          <p:attrName>ppt_w</p:attrName>
                                        </p:attrNameLst>
                                      </p:cBhvr>
                                      <p:tavLst>
                                        <p:tav tm="0">
                                          <p:val>
                                            <p:fltVal val="0"/>
                                          </p:val>
                                        </p:tav>
                                        <p:tav tm="100000">
                                          <p:val>
                                            <p:strVal val="#ppt_w"/>
                                          </p:val>
                                        </p:tav>
                                      </p:tavLst>
                                    </p:anim>
                                    <p:anim calcmode="lin" valueType="num">
                                      <p:cBhvr>
                                        <p:cTn id="66" dur="500" fill="hold"/>
                                        <p:tgtEl>
                                          <p:spTgt spid="35"/>
                                        </p:tgtEl>
                                        <p:attrNameLst>
                                          <p:attrName>ppt_h</p:attrName>
                                        </p:attrNameLst>
                                      </p:cBhvr>
                                      <p:tavLst>
                                        <p:tav tm="0">
                                          <p:val>
                                            <p:fltVal val="0"/>
                                          </p:val>
                                        </p:tav>
                                        <p:tav tm="100000">
                                          <p:val>
                                            <p:strVal val="#ppt_h"/>
                                          </p:val>
                                        </p:tav>
                                      </p:tavLst>
                                    </p:anim>
                                    <p:animEffect transition="in" filter="fade">
                                      <p:cBhvr>
                                        <p:cTn id="67" dur="500"/>
                                        <p:tgtEl>
                                          <p:spTgt spid="35"/>
                                        </p:tgtEl>
                                      </p:cBhvr>
                                    </p:animEffect>
                                  </p:childTnLst>
                                </p:cTn>
                              </p:par>
                              <p:par>
                                <p:cTn id="68" presetID="53" presetClass="entr" presetSubtype="16" fill="hold" grpId="0" nodeType="withEffect">
                                  <p:stCondLst>
                                    <p:cond delay="250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par>
                                <p:cTn id="73" presetID="53" presetClass="entr" presetSubtype="16" fill="hold" grpId="0" nodeType="withEffect">
                                  <p:stCondLst>
                                    <p:cond delay="250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fltVal val="0"/>
                                          </p:val>
                                        </p:tav>
                                        <p:tav tm="100000">
                                          <p:val>
                                            <p:strVal val="#ppt_h"/>
                                          </p:val>
                                        </p:tav>
                                      </p:tavLst>
                                    </p:anim>
                                    <p:animEffect transition="in" filter="fade">
                                      <p:cBhvr>
                                        <p:cTn id="77" dur="500"/>
                                        <p:tgtEl>
                                          <p:spTgt spid="42"/>
                                        </p:tgtEl>
                                      </p:cBhvr>
                                    </p:animEffect>
                                  </p:childTnLst>
                                </p:cTn>
                              </p:par>
                              <p:par>
                                <p:cTn id="78" presetID="53" presetClass="entr" presetSubtype="16" fill="hold" grpId="0" nodeType="withEffect">
                                  <p:stCondLst>
                                    <p:cond delay="2500"/>
                                  </p:stCondLst>
                                  <p:childTnLst>
                                    <p:set>
                                      <p:cBhvr>
                                        <p:cTn id="79" dur="1" fill="hold">
                                          <p:stCondLst>
                                            <p:cond delay="0"/>
                                          </p:stCondLst>
                                        </p:cTn>
                                        <p:tgtEl>
                                          <p:spTgt spid="48"/>
                                        </p:tgtEl>
                                        <p:attrNameLst>
                                          <p:attrName>style.visibility</p:attrName>
                                        </p:attrNameLst>
                                      </p:cBhvr>
                                      <p:to>
                                        <p:strVal val="visible"/>
                                      </p:to>
                                    </p:set>
                                    <p:anim calcmode="lin" valueType="num">
                                      <p:cBhvr>
                                        <p:cTn id="80" dur="500" fill="hold"/>
                                        <p:tgtEl>
                                          <p:spTgt spid="48"/>
                                        </p:tgtEl>
                                        <p:attrNameLst>
                                          <p:attrName>ppt_w</p:attrName>
                                        </p:attrNameLst>
                                      </p:cBhvr>
                                      <p:tavLst>
                                        <p:tav tm="0">
                                          <p:val>
                                            <p:fltVal val="0"/>
                                          </p:val>
                                        </p:tav>
                                        <p:tav tm="100000">
                                          <p:val>
                                            <p:strVal val="#ppt_w"/>
                                          </p:val>
                                        </p:tav>
                                      </p:tavLst>
                                    </p:anim>
                                    <p:anim calcmode="lin" valueType="num">
                                      <p:cBhvr>
                                        <p:cTn id="81" dur="500" fill="hold"/>
                                        <p:tgtEl>
                                          <p:spTgt spid="48"/>
                                        </p:tgtEl>
                                        <p:attrNameLst>
                                          <p:attrName>ppt_h</p:attrName>
                                        </p:attrNameLst>
                                      </p:cBhvr>
                                      <p:tavLst>
                                        <p:tav tm="0">
                                          <p:val>
                                            <p:fltVal val="0"/>
                                          </p:val>
                                        </p:tav>
                                        <p:tav tm="100000">
                                          <p:val>
                                            <p:strVal val="#ppt_h"/>
                                          </p:val>
                                        </p:tav>
                                      </p:tavLst>
                                    </p:anim>
                                    <p:animEffect transition="in" filter="fade">
                                      <p:cBhvr>
                                        <p:cTn id="82" dur="500"/>
                                        <p:tgtEl>
                                          <p:spTgt spid="48"/>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childTnLst>
                          </p:cTn>
                        </p:par>
                        <p:par>
                          <p:cTn id="88" fill="hold">
                            <p:stCondLst>
                              <p:cond delay="4000"/>
                            </p:stCondLst>
                            <p:childTnLst>
                              <p:par>
                                <p:cTn id="89" presetID="16" presetClass="entr" presetSubtype="21"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barn(inVertical)">
                                      <p:cBhvr>
                                        <p:cTn id="91" dur="500"/>
                                        <p:tgtEl>
                                          <p:spTgt spid="56"/>
                                        </p:tgtEl>
                                      </p:cBhvr>
                                    </p:animEffect>
                                  </p:childTnLst>
                                </p:cTn>
                              </p:par>
                            </p:childTnLst>
                          </p:cTn>
                        </p:par>
                        <p:par>
                          <p:cTn id="92" fill="hold">
                            <p:stCondLst>
                              <p:cond delay="4500"/>
                            </p:stCondLst>
                            <p:childTnLst>
                              <p:par>
                                <p:cTn id="93" presetID="14" presetClass="entr" presetSubtype="10" fill="hold" grpId="0" nodeType="after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randombar(horizontal)">
                                      <p:cBhvr>
                                        <p:cTn id="95" dur="500"/>
                                        <p:tgtEl>
                                          <p:spTgt spid="55"/>
                                        </p:tgtEl>
                                      </p:cBhvr>
                                    </p:animEffect>
                                  </p:childTnLst>
                                </p:cTn>
                              </p:par>
                            </p:childTnLst>
                          </p:cTn>
                        </p:par>
                        <p:par>
                          <p:cTn id="96" fill="hold">
                            <p:stCondLst>
                              <p:cond delay="5000"/>
                            </p:stCondLst>
                            <p:childTnLst>
                              <p:par>
                                <p:cTn id="97" presetID="16" presetClass="entr" presetSubtype="21"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arn(inVertical)">
                                      <p:cBhvr>
                                        <p:cTn id="99" dur="500"/>
                                        <p:tgtEl>
                                          <p:spTgt spid="54"/>
                                        </p:tgtEl>
                                      </p:cBhvr>
                                    </p:animEffect>
                                  </p:childTnLst>
                                </p:cTn>
                              </p:par>
                            </p:childTnLst>
                          </p:cTn>
                        </p:par>
                        <p:par>
                          <p:cTn id="100" fill="hold">
                            <p:stCondLst>
                              <p:cond delay="5500"/>
                            </p:stCondLst>
                            <p:childTnLst>
                              <p:par>
                                <p:cTn id="101" presetID="14" presetClass="entr" presetSubtype="10" fill="hold" grpId="0"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randombar(horizontal)">
                                      <p:cBhvr>
                                        <p:cTn id="103" dur="500"/>
                                        <p:tgtEl>
                                          <p:spTgt spid="53"/>
                                        </p:tgtEl>
                                      </p:cBhvr>
                                    </p:animEffect>
                                  </p:childTnLst>
                                </p:cTn>
                              </p:par>
                            </p:childTnLst>
                          </p:cTn>
                        </p:par>
                        <p:par>
                          <p:cTn id="104" fill="hold">
                            <p:stCondLst>
                              <p:cond delay="6000"/>
                            </p:stCondLst>
                            <p:childTnLst>
                              <p:par>
                                <p:cTn id="105" presetID="16" presetClass="entr" presetSubtype="21"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barn(inVertical)">
                                      <p:cBhvr>
                                        <p:cTn id="107" dur="500"/>
                                        <p:tgtEl>
                                          <p:spTgt spid="58"/>
                                        </p:tgtEl>
                                      </p:cBhvr>
                                    </p:animEffect>
                                  </p:childTnLst>
                                </p:cTn>
                              </p:par>
                            </p:childTnLst>
                          </p:cTn>
                        </p:par>
                        <p:par>
                          <p:cTn id="108" fill="hold">
                            <p:stCondLst>
                              <p:cond delay="6500"/>
                            </p:stCondLst>
                            <p:childTnLst>
                              <p:par>
                                <p:cTn id="109" presetID="14" presetClass="entr" presetSubtype="10"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randombar(horizontal)">
                                      <p:cBhvr>
                                        <p:cTn id="1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animBg="1"/>
      <p:bldP spid="7" grpId="0" animBg="1"/>
      <p:bldP spid="8" grpId="0" animBg="1"/>
      <p:bldP spid="9" grpId="0" animBg="1"/>
      <p:bldP spid="10" grpId="0" animBg="1"/>
      <p:bldP spid="16" grpId="0" animBg="1"/>
      <p:bldP spid="22" grpId="0" animBg="1"/>
      <p:bldP spid="23" grpId="0" animBg="1"/>
      <p:bldP spid="29" grpId="0" animBg="1"/>
      <p:bldP spid="35" grpId="0" animBg="1"/>
      <p:bldP spid="36" grpId="0" animBg="1"/>
      <p:bldP spid="42" grpId="0" animBg="1"/>
      <p:bldP spid="48" grpId="0" animBg="1"/>
      <p:bldP spid="49" grpId="0" animBg="1"/>
      <p:bldP spid="50" grpId="0"/>
      <p:bldP spid="53" grpId="0"/>
      <p:bldP spid="54" grpId="0"/>
      <p:bldP spid="55" grpId="0"/>
      <p:bldP spid="56"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4445161" y="277331"/>
            <a:ext cx="3301678" cy="461665"/>
          </a:xfrm>
          <a:prstGeom prst="rect">
            <a:avLst/>
          </a:prstGeom>
          <a:noFill/>
        </p:spPr>
        <p:txBody>
          <a:bodyPr wrap="square" rtlCol="0">
            <a:spAutoFit/>
          </a:bodyPr>
          <a:lstStyle/>
          <a:p>
            <a:pPr algn="ctr"/>
            <a:r>
              <a:rPr lang="zh-CN" altLang="en-US" sz="2400" b="1" dirty="0">
                <a:solidFill>
                  <a:schemeClr val="accent1"/>
                </a:solidFill>
                <a:latin typeface="微软雅黑" pitchFamily="34" charset="-122"/>
                <a:ea typeface="微软雅黑" pitchFamily="34" charset="-122"/>
              </a:rPr>
              <a:t>三种变换的区别及意义</a:t>
            </a: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828342"/>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AA570F2F-9EC3-4448-AFFC-728EA30C60B7}"/>
              </a:ext>
            </a:extLst>
          </p:cNvPr>
          <p:cNvGrpSpPr/>
          <p:nvPr/>
        </p:nvGrpSpPr>
        <p:grpSpPr>
          <a:xfrm>
            <a:off x="5047437" y="1190987"/>
            <a:ext cx="6228937" cy="1232629"/>
            <a:chOff x="5158407" y="1874279"/>
            <a:chExt cx="5137033" cy="1049773"/>
          </a:xfrm>
        </p:grpSpPr>
        <p:sp>
          <p:nvSpPr>
            <p:cNvPr id="35" name="文本框 34">
              <a:extLst>
                <a:ext uri="{FF2B5EF4-FFF2-40B4-BE49-F238E27FC236}">
                  <a16:creationId xmlns:a16="http://schemas.microsoft.com/office/drawing/2014/main" id="{F362D84F-CC52-4EE8-8A13-9BD5F03E7627}"/>
                </a:ext>
              </a:extLst>
            </p:cNvPr>
            <p:cNvSpPr txBox="1"/>
            <p:nvPr/>
          </p:nvSpPr>
          <p:spPr>
            <a:xfrm>
              <a:off x="5363385" y="2255047"/>
              <a:ext cx="4932055" cy="669005"/>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DWT</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的基函数是小波函数，是时间和频率的局部变换，更侧重图像局部和方向上的特征，而</a:t>
              </a: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DCT</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和</a:t>
              </a: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DFT</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的基函数是铺满整个时域的正余弦波，分析的是图像全局的频域特征。</a:t>
              </a:r>
            </a:p>
          </p:txBody>
        </p:sp>
        <p:sp>
          <p:nvSpPr>
            <p:cNvPr id="36" name="文本框 35">
              <a:extLst>
                <a:ext uri="{FF2B5EF4-FFF2-40B4-BE49-F238E27FC236}">
                  <a16:creationId xmlns:a16="http://schemas.microsoft.com/office/drawing/2014/main" id="{39653BB4-D4FC-4F73-99A5-6C5C7EB3172D}"/>
                </a:ext>
              </a:extLst>
            </p:cNvPr>
            <p:cNvSpPr txBox="1"/>
            <p:nvPr/>
          </p:nvSpPr>
          <p:spPr>
            <a:xfrm>
              <a:off x="5378522" y="1874279"/>
              <a:ext cx="1613820" cy="32123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r>
                <a:rPr lang="zh-CN" altLang="en-US" dirty="0"/>
                <a:t>基函数</a:t>
              </a:r>
              <a:endParaRPr lang="en-US" altLang="zh-CN" dirty="0"/>
            </a:p>
          </p:txBody>
        </p:sp>
        <p:grpSp>
          <p:nvGrpSpPr>
            <p:cNvPr id="37" name="组合 36">
              <a:extLst>
                <a:ext uri="{FF2B5EF4-FFF2-40B4-BE49-F238E27FC236}">
                  <a16:creationId xmlns:a16="http://schemas.microsoft.com/office/drawing/2014/main" id="{B9CF4C9C-BC2C-41D2-A765-8BE1BD6E079E}"/>
                </a:ext>
              </a:extLst>
            </p:cNvPr>
            <p:cNvGrpSpPr/>
            <p:nvPr/>
          </p:nvGrpSpPr>
          <p:grpSpPr>
            <a:xfrm>
              <a:off x="5158407" y="1949767"/>
              <a:ext cx="250877" cy="216698"/>
              <a:chOff x="7408863" y="1169986"/>
              <a:chExt cx="582613" cy="503239"/>
            </a:xfrm>
            <a:solidFill>
              <a:schemeClr val="accent1"/>
            </a:solidFill>
          </p:grpSpPr>
          <p:sp>
            <p:nvSpPr>
              <p:cNvPr id="38" name="Freeform 13">
                <a:extLst>
                  <a:ext uri="{FF2B5EF4-FFF2-40B4-BE49-F238E27FC236}">
                    <a16:creationId xmlns:a16="http://schemas.microsoft.com/office/drawing/2014/main" id="{195210CD-210C-49B6-A5AB-A74F40EB685B}"/>
                  </a:ext>
                </a:extLst>
              </p:cNvPr>
              <p:cNvSpPr/>
              <p:nvPr/>
            </p:nvSpPr>
            <p:spPr bwMode="auto">
              <a:xfrm>
                <a:off x="7546975" y="1404938"/>
                <a:ext cx="304800" cy="115888"/>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14">
                <a:extLst>
                  <a:ext uri="{FF2B5EF4-FFF2-40B4-BE49-F238E27FC236}">
                    <a16:creationId xmlns:a16="http://schemas.microsoft.com/office/drawing/2014/main" id="{073B387C-6301-44AB-8566-A88A49FBC282}"/>
                  </a:ext>
                </a:extLst>
              </p:cNvPr>
              <p:cNvSpPr/>
              <p:nvPr/>
            </p:nvSpPr>
            <p:spPr bwMode="auto">
              <a:xfrm>
                <a:off x="7477125" y="1306513"/>
                <a:ext cx="442913" cy="146050"/>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15">
                <a:extLst>
                  <a:ext uri="{FF2B5EF4-FFF2-40B4-BE49-F238E27FC236}">
                    <a16:creationId xmlns:a16="http://schemas.microsoft.com/office/drawing/2014/main" id="{81471973-5910-48A9-A7D2-BC89F1D658CD}"/>
                  </a:ext>
                </a:extLst>
              </p:cNvPr>
              <p:cNvSpPr/>
              <p:nvPr/>
            </p:nvSpPr>
            <p:spPr bwMode="auto">
              <a:xfrm>
                <a:off x="7408863" y="1169986"/>
                <a:ext cx="582613" cy="211138"/>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16">
                <a:extLst>
                  <a:ext uri="{FF2B5EF4-FFF2-40B4-BE49-F238E27FC236}">
                    <a16:creationId xmlns:a16="http://schemas.microsoft.com/office/drawing/2014/main" id="{E29F3C7C-1F99-4882-BFB9-B22D313E61C0}"/>
                  </a:ext>
                </a:extLst>
              </p:cNvPr>
              <p:cNvSpPr/>
              <p:nvPr/>
            </p:nvSpPr>
            <p:spPr bwMode="auto">
              <a:xfrm>
                <a:off x="7626350" y="1530350"/>
                <a:ext cx="144463" cy="142875"/>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grpSp>
        <p:nvGrpSpPr>
          <p:cNvPr id="42" name="组合 41">
            <a:extLst>
              <a:ext uri="{FF2B5EF4-FFF2-40B4-BE49-F238E27FC236}">
                <a16:creationId xmlns:a16="http://schemas.microsoft.com/office/drawing/2014/main" id="{AD988417-75C2-438E-9BDD-07CB93E665D4}"/>
              </a:ext>
            </a:extLst>
          </p:cNvPr>
          <p:cNvGrpSpPr/>
          <p:nvPr/>
        </p:nvGrpSpPr>
        <p:grpSpPr>
          <a:xfrm>
            <a:off x="5047438" y="2655392"/>
            <a:ext cx="6238437" cy="2153358"/>
            <a:chOff x="5158407" y="3200751"/>
            <a:chExt cx="5001853" cy="1737718"/>
          </a:xfrm>
        </p:grpSpPr>
        <p:sp>
          <p:nvSpPr>
            <p:cNvPr id="43" name="文本框 42">
              <a:extLst>
                <a:ext uri="{FF2B5EF4-FFF2-40B4-BE49-F238E27FC236}">
                  <a16:creationId xmlns:a16="http://schemas.microsoft.com/office/drawing/2014/main" id="{E2C9E1A7-3419-4915-A3A3-8A8F15811B85}"/>
                </a:ext>
              </a:extLst>
            </p:cNvPr>
            <p:cNvSpPr txBox="1"/>
            <p:nvPr/>
          </p:nvSpPr>
          <p:spPr>
            <a:xfrm>
              <a:off x="5372281" y="3539578"/>
              <a:ext cx="4787979" cy="1398891"/>
            </a:xfrm>
            <a:prstGeom prst="rect">
              <a:avLst/>
            </a:prstGeom>
            <a:noFill/>
          </p:spPr>
          <p:txBody>
            <a:bodyPr wrap="square" rtlCol="0">
              <a:spAutoFit/>
            </a:bodyPr>
            <a:lstStyle/>
            <a:p>
              <a:pPr lvl="0" algn="just">
                <a:lnSpc>
                  <a:spcPct val="110000"/>
                </a:lnSpc>
                <a:defRPr/>
              </a:pP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DWT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后图像的左上角子带分辨率更小</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(LL</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子带</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，能够再次不断的进行</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DWT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变换，从而将其连续分解成许多不同分辨率的信号成分，我们可以通过控制小波变换的层数来实现不同的压缩率目标。</a:t>
              </a:r>
              <a:endPar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endParaRPr>
            </a:p>
            <a:p>
              <a:pPr lvl="0" algn="just">
                <a:lnSpc>
                  <a:spcPct val="110000"/>
                </a:lnSpc>
                <a:defRPr/>
              </a:pP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图像信号经过</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DWT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或</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DCT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之后的低频成分集中在系数图左上方，因此它们都可以只保留左上角的数据而删除其他数据，并很好地还原原始数据从而能进行图像压缩。而</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的频域的低频成分在</a:t>
              </a:r>
              <a:r>
                <a:rPr lang="en-US" altLang="zh-CN"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DFT</a:t>
              </a:r>
              <a:r>
                <a:rPr lang="zh-CN" altLang="en-US" sz="1400" dirty="0">
                  <a:solidFill>
                    <a:srgbClr val="000000">
                      <a:lumMod val="60000"/>
                      <a:lumOff val="40000"/>
                    </a:srgbClr>
                  </a:solidFill>
                  <a:latin typeface="华文细黑" panose="02010600040101010101" pitchFamily="2" charset="-122"/>
                  <a:ea typeface="华文细黑" panose="02010600040101010101" pitchFamily="2" charset="-122"/>
                  <a:cs typeface="Arial" pitchFamily="34" charset="0"/>
                </a:rPr>
                <a:t>系数图的中间，高频成分在四周，离系数图中心越远，频率越高。</a:t>
              </a:r>
            </a:p>
          </p:txBody>
        </p:sp>
        <p:sp>
          <p:nvSpPr>
            <p:cNvPr id="44" name="文本框 43">
              <a:extLst>
                <a:ext uri="{FF2B5EF4-FFF2-40B4-BE49-F238E27FC236}">
                  <a16:creationId xmlns:a16="http://schemas.microsoft.com/office/drawing/2014/main" id="{77549855-B606-48BB-B14C-6BF7A9E85BDA}"/>
                </a:ext>
              </a:extLst>
            </p:cNvPr>
            <p:cNvSpPr txBox="1"/>
            <p:nvPr/>
          </p:nvSpPr>
          <p:spPr>
            <a:xfrm>
              <a:off x="5409285" y="3200751"/>
              <a:ext cx="2047020" cy="29804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r>
                <a:rPr lang="zh-CN" altLang="en-US" dirty="0"/>
                <a:t>频域段</a:t>
              </a:r>
              <a:endParaRPr lang="en-US" altLang="zh-CN" dirty="0"/>
            </a:p>
          </p:txBody>
        </p:sp>
        <p:grpSp>
          <p:nvGrpSpPr>
            <p:cNvPr id="45" name="组合 44">
              <a:extLst>
                <a:ext uri="{FF2B5EF4-FFF2-40B4-BE49-F238E27FC236}">
                  <a16:creationId xmlns:a16="http://schemas.microsoft.com/office/drawing/2014/main" id="{1223A622-40A9-4631-9831-25C5E94E80BE}"/>
                </a:ext>
              </a:extLst>
            </p:cNvPr>
            <p:cNvGrpSpPr/>
            <p:nvPr/>
          </p:nvGrpSpPr>
          <p:grpSpPr>
            <a:xfrm>
              <a:off x="5158407" y="3270111"/>
              <a:ext cx="250877" cy="216697"/>
              <a:chOff x="7408863" y="1169988"/>
              <a:chExt cx="582613" cy="503237"/>
            </a:xfrm>
            <a:solidFill>
              <a:schemeClr val="accent1"/>
            </a:solidFill>
          </p:grpSpPr>
          <p:sp>
            <p:nvSpPr>
              <p:cNvPr id="46" name="Freeform 13">
                <a:extLst>
                  <a:ext uri="{FF2B5EF4-FFF2-40B4-BE49-F238E27FC236}">
                    <a16:creationId xmlns:a16="http://schemas.microsoft.com/office/drawing/2014/main" id="{85850E92-4166-41B4-A1D1-E7A15516E64B}"/>
                  </a:ext>
                </a:extLst>
              </p:cNvPr>
              <p:cNvSpPr/>
              <p:nvPr/>
            </p:nvSpPr>
            <p:spPr bwMode="auto">
              <a:xfrm>
                <a:off x="7546975" y="1404938"/>
                <a:ext cx="304800" cy="115888"/>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14">
                <a:extLst>
                  <a:ext uri="{FF2B5EF4-FFF2-40B4-BE49-F238E27FC236}">
                    <a16:creationId xmlns:a16="http://schemas.microsoft.com/office/drawing/2014/main" id="{0BC96920-D143-4AEB-8BC9-F3F7ED2E3A6D}"/>
                  </a:ext>
                </a:extLst>
              </p:cNvPr>
              <p:cNvSpPr/>
              <p:nvPr/>
            </p:nvSpPr>
            <p:spPr bwMode="auto">
              <a:xfrm>
                <a:off x="7477125" y="1306513"/>
                <a:ext cx="442913" cy="146050"/>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Freeform 15">
                <a:extLst>
                  <a:ext uri="{FF2B5EF4-FFF2-40B4-BE49-F238E27FC236}">
                    <a16:creationId xmlns:a16="http://schemas.microsoft.com/office/drawing/2014/main" id="{57C988BD-79C9-4DA6-8277-2B0CE6253F7C}"/>
                  </a:ext>
                </a:extLst>
              </p:cNvPr>
              <p:cNvSpPr/>
              <p:nvPr/>
            </p:nvSpPr>
            <p:spPr bwMode="auto">
              <a:xfrm>
                <a:off x="7408863" y="1169988"/>
                <a:ext cx="582613" cy="211138"/>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16">
                <a:extLst>
                  <a:ext uri="{FF2B5EF4-FFF2-40B4-BE49-F238E27FC236}">
                    <a16:creationId xmlns:a16="http://schemas.microsoft.com/office/drawing/2014/main" id="{8B644F77-06B1-45F8-B8E9-91B3F44D8995}"/>
                  </a:ext>
                </a:extLst>
              </p:cNvPr>
              <p:cNvSpPr/>
              <p:nvPr/>
            </p:nvSpPr>
            <p:spPr bwMode="auto">
              <a:xfrm>
                <a:off x="7626350" y="1530350"/>
                <a:ext cx="144463" cy="142875"/>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grpSp>
        <p:nvGrpSpPr>
          <p:cNvPr id="50" name="组合 49">
            <a:extLst>
              <a:ext uri="{FF2B5EF4-FFF2-40B4-BE49-F238E27FC236}">
                <a16:creationId xmlns:a16="http://schemas.microsoft.com/office/drawing/2014/main" id="{3E059D0A-B619-4194-94EE-81DA1F1EEF91}"/>
              </a:ext>
            </a:extLst>
          </p:cNvPr>
          <p:cNvGrpSpPr/>
          <p:nvPr/>
        </p:nvGrpSpPr>
        <p:grpSpPr>
          <a:xfrm>
            <a:off x="5079546" y="4907450"/>
            <a:ext cx="6238435" cy="1225589"/>
            <a:chOff x="5158407" y="4529615"/>
            <a:chExt cx="5001851" cy="989026"/>
          </a:xfrm>
        </p:grpSpPr>
        <p:sp>
          <p:nvSpPr>
            <p:cNvPr id="51" name="文本框 50">
              <a:extLst>
                <a:ext uri="{FF2B5EF4-FFF2-40B4-BE49-F238E27FC236}">
                  <a16:creationId xmlns:a16="http://schemas.microsoft.com/office/drawing/2014/main" id="{F7E20ACD-1C40-4442-9A6F-050C0BC8D8C0}"/>
                </a:ext>
              </a:extLst>
            </p:cNvPr>
            <p:cNvSpPr txBox="1"/>
            <p:nvPr/>
          </p:nvSpPr>
          <p:spPr>
            <a:xfrm>
              <a:off x="5409284" y="4884729"/>
              <a:ext cx="4750974" cy="633912"/>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它的参数都是复数，在数据描述上相当于实数的两倍，</a:t>
              </a: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DCT</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虽然是</a:t>
              </a: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DFT</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的一个子集，但其为实值变换，利用很少的变换系数即可实现对于信号很好的逼近，能与</a:t>
              </a: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DFT</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达到相同功能且数据量相对较小。</a:t>
              </a:r>
            </a:p>
          </p:txBody>
        </p:sp>
        <p:sp>
          <p:nvSpPr>
            <p:cNvPr id="52" name="文本框 51">
              <a:extLst>
                <a:ext uri="{FF2B5EF4-FFF2-40B4-BE49-F238E27FC236}">
                  <a16:creationId xmlns:a16="http://schemas.microsoft.com/office/drawing/2014/main" id="{D8328496-E605-4DCF-9A7E-DA0BF0FD13F7}"/>
                </a:ext>
              </a:extLst>
            </p:cNvPr>
            <p:cNvSpPr txBox="1"/>
            <p:nvPr/>
          </p:nvSpPr>
          <p:spPr>
            <a:xfrm>
              <a:off x="5409285" y="4529615"/>
              <a:ext cx="1613820" cy="298044"/>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r>
                <a:rPr lang="zh-CN" altLang="en-US" dirty="0"/>
                <a:t>数据量</a:t>
              </a:r>
              <a:endParaRPr lang="en-US" altLang="zh-CN" dirty="0"/>
            </a:p>
          </p:txBody>
        </p:sp>
        <p:grpSp>
          <p:nvGrpSpPr>
            <p:cNvPr id="53" name="组合 52">
              <a:extLst>
                <a:ext uri="{FF2B5EF4-FFF2-40B4-BE49-F238E27FC236}">
                  <a16:creationId xmlns:a16="http://schemas.microsoft.com/office/drawing/2014/main" id="{F74F60F3-C4A5-4152-8394-47AB77D35E7E}"/>
                </a:ext>
              </a:extLst>
            </p:cNvPr>
            <p:cNvGrpSpPr/>
            <p:nvPr/>
          </p:nvGrpSpPr>
          <p:grpSpPr>
            <a:xfrm>
              <a:off x="5158407" y="4598975"/>
              <a:ext cx="250877" cy="216697"/>
              <a:chOff x="7408863" y="1169988"/>
              <a:chExt cx="582613" cy="503237"/>
            </a:xfrm>
            <a:solidFill>
              <a:schemeClr val="accent1"/>
            </a:solidFill>
          </p:grpSpPr>
          <p:sp>
            <p:nvSpPr>
              <p:cNvPr id="54" name="Freeform 13">
                <a:extLst>
                  <a:ext uri="{FF2B5EF4-FFF2-40B4-BE49-F238E27FC236}">
                    <a16:creationId xmlns:a16="http://schemas.microsoft.com/office/drawing/2014/main" id="{172BE8FD-7A4E-416C-8ECC-3BDD9C4D1B96}"/>
                  </a:ext>
                </a:extLst>
              </p:cNvPr>
              <p:cNvSpPr/>
              <p:nvPr/>
            </p:nvSpPr>
            <p:spPr bwMode="auto">
              <a:xfrm>
                <a:off x="7546975" y="1404938"/>
                <a:ext cx="304800" cy="115888"/>
              </a:xfrm>
              <a:custGeom>
                <a:avLst/>
                <a:gdLst>
                  <a:gd name="T0" fmla="*/ 16 w 142"/>
                  <a:gd name="T1" fmla="*/ 53 h 54"/>
                  <a:gd name="T2" fmla="*/ 6 w 142"/>
                  <a:gd name="T3" fmla="*/ 48 h 54"/>
                  <a:gd name="T4" fmla="*/ 6 w 142"/>
                  <a:gd name="T5" fmla="*/ 27 h 54"/>
                  <a:gd name="T6" fmla="*/ 71 w 142"/>
                  <a:gd name="T7" fmla="*/ 0 h 54"/>
                  <a:gd name="T8" fmla="*/ 71 w 142"/>
                  <a:gd name="T9" fmla="*/ 0 h 54"/>
                  <a:gd name="T10" fmla="*/ 136 w 142"/>
                  <a:gd name="T11" fmla="*/ 26 h 54"/>
                  <a:gd name="T12" fmla="*/ 136 w 142"/>
                  <a:gd name="T13" fmla="*/ 48 h 54"/>
                  <a:gd name="T14" fmla="*/ 114 w 142"/>
                  <a:gd name="T15" fmla="*/ 48 h 54"/>
                  <a:gd name="T16" fmla="*/ 71 w 142"/>
                  <a:gd name="T17" fmla="*/ 30 h 54"/>
                  <a:gd name="T18" fmla="*/ 71 w 142"/>
                  <a:gd name="T19" fmla="*/ 30 h 54"/>
                  <a:gd name="T20" fmla="*/ 27 w 142"/>
                  <a:gd name="T21" fmla="*/ 48 h 54"/>
                  <a:gd name="T22" fmla="*/ 16 w 142"/>
                  <a:gd name="T23"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4">
                    <a:moveTo>
                      <a:pt x="16" y="53"/>
                    </a:moveTo>
                    <a:cubicBezTo>
                      <a:pt x="13" y="53"/>
                      <a:pt x="9" y="51"/>
                      <a:pt x="6" y="48"/>
                    </a:cubicBezTo>
                    <a:cubicBezTo>
                      <a:pt x="0" y="42"/>
                      <a:pt x="0" y="33"/>
                      <a:pt x="6" y="27"/>
                    </a:cubicBezTo>
                    <a:cubicBezTo>
                      <a:pt x="23" y="9"/>
                      <a:pt x="46" y="0"/>
                      <a:pt x="71" y="0"/>
                    </a:cubicBezTo>
                    <a:cubicBezTo>
                      <a:pt x="71" y="0"/>
                      <a:pt x="71" y="0"/>
                      <a:pt x="71" y="0"/>
                    </a:cubicBezTo>
                    <a:cubicBezTo>
                      <a:pt x="95" y="0"/>
                      <a:pt x="118" y="9"/>
                      <a:pt x="136" y="26"/>
                    </a:cubicBezTo>
                    <a:cubicBezTo>
                      <a:pt x="142" y="32"/>
                      <a:pt x="142" y="42"/>
                      <a:pt x="136" y="48"/>
                    </a:cubicBezTo>
                    <a:cubicBezTo>
                      <a:pt x="130" y="54"/>
                      <a:pt x="120" y="54"/>
                      <a:pt x="114" y="48"/>
                    </a:cubicBezTo>
                    <a:cubicBezTo>
                      <a:pt x="102" y="37"/>
                      <a:pt x="87" y="30"/>
                      <a:pt x="71" y="30"/>
                    </a:cubicBezTo>
                    <a:cubicBezTo>
                      <a:pt x="71" y="30"/>
                      <a:pt x="71" y="30"/>
                      <a:pt x="71" y="30"/>
                    </a:cubicBezTo>
                    <a:cubicBezTo>
                      <a:pt x="54" y="30"/>
                      <a:pt x="39" y="37"/>
                      <a:pt x="27" y="48"/>
                    </a:cubicBezTo>
                    <a:cubicBezTo>
                      <a:pt x="24" y="51"/>
                      <a:pt x="20" y="53"/>
                      <a:pt x="16"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5" name="Freeform 14">
                <a:extLst>
                  <a:ext uri="{FF2B5EF4-FFF2-40B4-BE49-F238E27FC236}">
                    <a16:creationId xmlns:a16="http://schemas.microsoft.com/office/drawing/2014/main" id="{A7F81B71-F233-4003-8DF7-C138835D2359}"/>
                  </a:ext>
                </a:extLst>
              </p:cNvPr>
              <p:cNvSpPr/>
              <p:nvPr/>
            </p:nvSpPr>
            <p:spPr bwMode="auto">
              <a:xfrm>
                <a:off x="7477125" y="1306513"/>
                <a:ext cx="442913" cy="146050"/>
              </a:xfrm>
              <a:custGeom>
                <a:avLst/>
                <a:gdLst>
                  <a:gd name="T0" fmla="*/ 17 w 207"/>
                  <a:gd name="T1" fmla="*/ 66 h 68"/>
                  <a:gd name="T2" fmla="*/ 6 w 207"/>
                  <a:gd name="T3" fmla="*/ 62 h 68"/>
                  <a:gd name="T4" fmla="*/ 6 w 207"/>
                  <a:gd name="T5" fmla="*/ 40 h 68"/>
                  <a:gd name="T6" fmla="*/ 104 w 207"/>
                  <a:gd name="T7" fmla="*/ 0 h 68"/>
                  <a:gd name="T8" fmla="*/ 104 w 207"/>
                  <a:gd name="T9" fmla="*/ 0 h 68"/>
                  <a:gd name="T10" fmla="*/ 201 w 207"/>
                  <a:gd name="T11" fmla="*/ 40 h 68"/>
                  <a:gd name="T12" fmla="*/ 201 w 207"/>
                  <a:gd name="T13" fmla="*/ 62 h 68"/>
                  <a:gd name="T14" fmla="*/ 180 w 207"/>
                  <a:gd name="T15" fmla="*/ 62 h 68"/>
                  <a:gd name="T16" fmla="*/ 104 w 207"/>
                  <a:gd name="T17" fmla="*/ 30 h 68"/>
                  <a:gd name="T18" fmla="*/ 104 w 207"/>
                  <a:gd name="T19" fmla="*/ 30 h 68"/>
                  <a:gd name="T20" fmla="*/ 28 w 207"/>
                  <a:gd name="T21" fmla="*/ 62 h 68"/>
                  <a:gd name="T22" fmla="*/ 17 w 207"/>
                  <a:gd name="T23"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68">
                    <a:moveTo>
                      <a:pt x="17" y="66"/>
                    </a:moveTo>
                    <a:cubicBezTo>
                      <a:pt x="13" y="66"/>
                      <a:pt x="9" y="65"/>
                      <a:pt x="6" y="62"/>
                    </a:cubicBezTo>
                    <a:cubicBezTo>
                      <a:pt x="0" y="56"/>
                      <a:pt x="0" y="46"/>
                      <a:pt x="6" y="40"/>
                    </a:cubicBezTo>
                    <a:cubicBezTo>
                      <a:pt x="32" y="14"/>
                      <a:pt x="67" y="0"/>
                      <a:pt x="104" y="0"/>
                    </a:cubicBezTo>
                    <a:cubicBezTo>
                      <a:pt x="104" y="0"/>
                      <a:pt x="104" y="0"/>
                      <a:pt x="104" y="0"/>
                    </a:cubicBezTo>
                    <a:cubicBezTo>
                      <a:pt x="141" y="0"/>
                      <a:pt x="175" y="14"/>
                      <a:pt x="201" y="40"/>
                    </a:cubicBezTo>
                    <a:cubicBezTo>
                      <a:pt x="207" y="46"/>
                      <a:pt x="207" y="56"/>
                      <a:pt x="201" y="62"/>
                    </a:cubicBezTo>
                    <a:cubicBezTo>
                      <a:pt x="195" y="68"/>
                      <a:pt x="186" y="68"/>
                      <a:pt x="180" y="62"/>
                    </a:cubicBezTo>
                    <a:cubicBezTo>
                      <a:pt x="159" y="41"/>
                      <a:pt x="132" y="30"/>
                      <a:pt x="104" y="30"/>
                    </a:cubicBezTo>
                    <a:cubicBezTo>
                      <a:pt x="104" y="30"/>
                      <a:pt x="104" y="30"/>
                      <a:pt x="104" y="30"/>
                    </a:cubicBezTo>
                    <a:cubicBezTo>
                      <a:pt x="75" y="30"/>
                      <a:pt x="48" y="41"/>
                      <a:pt x="28" y="62"/>
                    </a:cubicBezTo>
                    <a:cubicBezTo>
                      <a:pt x="25" y="65"/>
                      <a:pt x="21" y="66"/>
                      <a:pt x="17"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Freeform 15">
                <a:extLst>
                  <a:ext uri="{FF2B5EF4-FFF2-40B4-BE49-F238E27FC236}">
                    <a16:creationId xmlns:a16="http://schemas.microsoft.com/office/drawing/2014/main" id="{BD94B6DB-8F3C-4DC1-A91A-18A51AC01805}"/>
                  </a:ext>
                </a:extLst>
              </p:cNvPr>
              <p:cNvSpPr/>
              <p:nvPr/>
            </p:nvSpPr>
            <p:spPr bwMode="auto">
              <a:xfrm>
                <a:off x="7408863" y="1169988"/>
                <a:ext cx="582613" cy="211138"/>
              </a:xfrm>
              <a:custGeom>
                <a:avLst/>
                <a:gdLst>
                  <a:gd name="T0" fmla="*/ 16 w 272"/>
                  <a:gd name="T1" fmla="*/ 98 h 99"/>
                  <a:gd name="T2" fmla="*/ 6 w 272"/>
                  <a:gd name="T3" fmla="*/ 93 h 99"/>
                  <a:gd name="T4" fmla="*/ 6 w 272"/>
                  <a:gd name="T5" fmla="*/ 72 h 99"/>
                  <a:gd name="T6" fmla="*/ 266 w 272"/>
                  <a:gd name="T7" fmla="*/ 71 h 99"/>
                  <a:gd name="T8" fmla="*/ 266 w 272"/>
                  <a:gd name="T9" fmla="*/ 93 h 99"/>
                  <a:gd name="T10" fmla="*/ 244 w 272"/>
                  <a:gd name="T11" fmla="*/ 93 h 99"/>
                  <a:gd name="T12" fmla="*/ 27 w 272"/>
                  <a:gd name="T13" fmla="*/ 93 h 99"/>
                  <a:gd name="T14" fmla="*/ 16 w 272"/>
                  <a:gd name="T15" fmla="*/ 98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99">
                    <a:moveTo>
                      <a:pt x="16" y="98"/>
                    </a:moveTo>
                    <a:cubicBezTo>
                      <a:pt x="12" y="98"/>
                      <a:pt x="9" y="96"/>
                      <a:pt x="6" y="93"/>
                    </a:cubicBezTo>
                    <a:cubicBezTo>
                      <a:pt x="0" y="87"/>
                      <a:pt x="0" y="78"/>
                      <a:pt x="6" y="72"/>
                    </a:cubicBezTo>
                    <a:cubicBezTo>
                      <a:pt x="77" y="0"/>
                      <a:pt x="194" y="0"/>
                      <a:pt x="266" y="71"/>
                    </a:cubicBezTo>
                    <a:cubicBezTo>
                      <a:pt x="272" y="77"/>
                      <a:pt x="272" y="87"/>
                      <a:pt x="266" y="93"/>
                    </a:cubicBezTo>
                    <a:cubicBezTo>
                      <a:pt x="260" y="99"/>
                      <a:pt x="250" y="99"/>
                      <a:pt x="244" y="93"/>
                    </a:cubicBezTo>
                    <a:cubicBezTo>
                      <a:pt x="184" y="33"/>
                      <a:pt x="87" y="33"/>
                      <a:pt x="27" y="93"/>
                    </a:cubicBezTo>
                    <a:cubicBezTo>
                      <a:pt x="24" y="96"/>
                      <a:pt x="20" y="98"/>
                      <a:pt x="16"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Freeform 16">
                <a:extLst>
                  <a:ext uri="{FF2B5EF4-FFF2-40B4-BE49-F238E27FC236}">
                    <a16:creationId xmlns:a16="http://schemas.microsoft.com/office/drawing/2014/main" id="{CF9BC755-220A-450B-B91E-BF237DF4E33A}"/>
                  </a:ext>
                </a:extLst>
              </p:cNvPr>
              <p:cNvSpPr/>
              <p:nvPr/>
            </p:nvSpPr>
            <p:spPr bwMode="auto">
              <a:xfrm>
                <a:off x="7626350" y="1530350"/>
                <a:ext cx="144463" cy="142875"/>
              </a:xfrm>
              <a:custGeom>
                <a:avLst/>
                <a:gdLst>
                  <a:gd name="T0" fmla="*/ 55 w 67"/>
                  <a:gd name="T1" fmla="*/ 12 h 67"/>
                  <a:gd name="T2" fmla="*/ 55 w 67"/>
                  <a:gd name="T3" fmla="*/ 55 h 67"/>
                  <a:gd name="T4" fmla="*/ 12 w 67"/>
                  <a:gd name="T5" fmla="*/ 55 h 67"/>
                  <a:gd name="T6" fmla="*/ 12 w 67"/>
                  <a:gd name="T7" fmla="*/ 12 h 67"/>
                  <a:gd name="T8" fmla="*/ 55 w 67"/>
                  <a:gd name="T9" fmla="*/ 12 h 67"/>
                </a:gdLst>
                <a:ahLst/>
                <a:cxnLst>
                  <a:cxn ang="0">
                    <a:pos x="T0" y="T1"/>
                  </a:cxn>
                  <a:cxn ang="0">
                    <a:pos x="T2" y="T3"/>
                  </a:cxn>
                  <a:cxn ang="0">
                    <a:pos x="T4" y="T5"/>
                  </a:cxn>
                  <a:cxn ang="0">
                    <a:pos x="T6" y="T7"/>
                  </a:cxn>
                  <a:cxn ang="0">
                    <a:pos x="T8" y="T9"/>
                  </a:cxn>
                </a:cxnLst>
                <a:rect l="0" t="0" r="r" b="b"/>
                <a:pathLst>
                  <a:path w="67" h="67">
                    <a:moveTo>
                      <a:pt x="55" y="12"/>
                    </a:moveTo>
                    <a:cubicBezTo>
                      <a:pt x="67" y="24"/>
                      <a:pt x="67" y="43"/>
                      <a:pt x="55" y="55"/>
                    </a:cubicBezTo>
                    <a:cubicBezTo>
                      <a:pt x="43" y="67"/>
                      <a:pt x="24" y="67"/>
                      <a:pt x="12" y="55"/>
                    </a:cubicBezTo>
                    <a:cubicBezTo>
                      <a:pt x="0" y="43"/>
                      <a:pt x="0" y="24"/>
                      <a:pt x="12" y="12"/>
                    </a:cubicBezTo>
                    <a:cubicBezTo>
                      <a:pt x="24" y="0"/>
                      <a:pt x="43" y="0"/>
                      <a:pt x="5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sp>
        <p:nvSpPr>
          <p:cNvPr id="32" name="文本框 31">
            <a:extLst>
              <a:ext uri="{FF2B5EF4-FFF2-40B4-BE49-F238E27FC236}">
                <a16:creationId xmlns:a16="http://schemas.microsoft.com/office/drawing/2014/main" id="{6ED07D5D-198C-47B7-AD78-4FF0EE9E8242}"/>
              </a:ext>
            </a:extLst>
          </p:cNvPr>
          <p:cNvSpPr txBox="1"/>
          <p:nvPr/>
        </p:nvSpPr>
        <p:spPr>
          <a:xfrm>
            <a:off x="407920" y="1424784"/>
            <a:ext cx="4223340" cy="83099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r>
              <a:rPr lang="zh-CN" altLang="en-US" sz="1600" dirty="0"/>
              <a:t>小波变换后侧重图像局部和方向上的特征，而本课题的颜色恒常算法采用图像全局的色彩特征，</a:t>
            </a:r>
            <a:r>
              <a:rPr lang="en-US" altLang="zh-CN" sz="1600" dirty="0"/>
              <a:t>DCT</a:t>
            </a:r>
            <a:r>
              <a:rPr lang="zh-CN" altLang="en-US" sz="1600" dirty="0"/>
              <a:t>、</a:t>
            </a:r>
            <a:r>
              <a:rPr lang="en-US" altLang="zh-CN" sz="1600" dirty="0"/>
              <a:t>DFT</a:t>
            </a:r>
            <a:r>
              <a:rPr lang="zh-CN" altLang="en-US" sz="1600" dirty="0"/>
              <a:t>更为合适。</a:t>
            </a:r>
            <a:endParaRPr lang="en-US" altLang="zh-CN" sz="1600" dirty="0"/>
          </a:p>
        </p:txBody>
      </p:sp>
      <p:cxnSp>
        <p:nvCxnSpPr>
          <p:cNvPr id="5" name="直接箭头连接符 4">
            <a:extLst>
              <a:ext uri="{FF2B5EF4-FFF2-40B4-BE49-F238E27FC236}">
                <a16:creationId xmlns:a16="http://schemas.microsoft.com/office/drawing/2014/main" id="{5723A9A2-E0E9-4EE5-969C-838EFF54A78F}"/>
              </a:ext>
            </a:extLst>
          </p:cNvPr>
          <p:cNvCxnSpPr>
            <a:cxnSpLocks/>
          </p:cNvCxnSpPr>
          <p:nvPr/>
        </p:nvCxnSpPr>
        <p:spPr>
          <a:xfrm flipH="1">
            <a:off x="4581123" y="1963393"/>
            <a:ext cx="637090" cy="17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3662F592-D37F-4802-8263-97EBBF505504}"/>
              </a:ext>
            </a:extLst>
          </p:cNvPr>
          <p:cNvSpPr txBox="1"/>
          <p:nvPr/>
        </p:nvSpPr>
        <p:spPr>
          <a:xfrm>
            <a:off x="407920" y="3337627"/>
            <a:ext cx="4223340" cy="1077218"/>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r>
              <a:rPr lang="en-US" altLang="zh-CN" sz="1600" dirty="0"/>
              <a:t>DWT</a:t>
            </a:r>
            <a:r>
              <a:rPr lang="zh-CN" altLang="en-US" sz="1600" dirty="0"/>
              <a:t>频域仅划分为两个等级，不便于分析图像色偏情况随频率变化的特征。</a:t>
            </a:r>
            <a:r>
              <a:rPr lang="en-US" altLang="zh-CN" sz="1600" dirty="0"/>
              <a:t>DFT</a:t>
            </a:r>
            <a:r>
              <a:rPr lang="zh-CN" altLang="en-US" sz="1600" dirty="0"/>
              <a:t>相比</a:t>
            </a:r>
            <a:r>
              <a:rPr lang="en-US" altLang="zh-CN" sz="1600" dirty="0"/>
              <a:t>DCT</a:t>
            </a:r>
            <a:r>
              <a:rPr lang="zh-CN" altLang="en-US" sz="1600" dirty="0"/>
              <a:t>需要考虑滤波器的形状，不便于控制频率范围。</a:t>
            </a:r>
            <a:endParaRPr lang="en-US" altLang="zh-CN" sz="1600" dirty="0"/>
          </a:p>
        </p:txBody>
      </p:sp>
      <p:cxnSp>
        <p:nvCxnSpPr>
          <p:cNvPr id="59" name="直接箭头连接符 58">
            <a:extLst>
              <a:ext uri="{FF2B5EF4-FFF2-40B4-BE49-F238E27FC236}">
                <a16:creationId xmlns:a16="http://schemas.microsoft.com/office/drawing/2014/main" id="{AE1AB535-1FD2-44EC-B9F8-FE6D6372BC56}"/>
              </a:ext>
            </a:extLst>
          </p:cNvPr>
          <p:cNvCxnSpPr/>
          <p:nvPr/>
        </p:nvCxnSpPr>
        <p:spPr>
          <a:xfrm flipH="1">
            <a:off x="4588205" y="3755065"/>
            <a:ext cx="586952"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152F5496-B452-419B-A88B-64701A3A9405}"/>
              </a:ext>
            </a:extLst>
          </p:cNvPr>
          <p:cNvSpPr txBox="1"/>
          <p:nvPr/>
        </p:nvSpPr>
        <p:spPr>
          <a:xfrm>
            <a:off x="364865" y="5190158"/>
            <a:ext cx="4223340" cy="1077218"/>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r>
              <a:rPr lang="en-US" altLang="zh-CN" sz="1600" dirty="0"/>
              <a:t>DCT</a:t>
            </a:r>
            <a:r>
              <a:rPr lang="zh-CN" altLang="en-US" sz="1600" dirty="0"/>
              <a:t>利用很少的变换系数即可实现对于信号很好的逼近，有关图像的重要可视信息都集中在低频部分的一小部分系数中，计算成本更小</a:t>
            </a:r>
            <a:endParaRPr lang="en-US" altLang="zh-CN" sz="1600" dirty="0"/>
          </a:p>
        </p:txBody>
      </p:sp>
      <p:cxnSp>
        <p:nvCxnSpPr>
          <p:cNvPr id="61" name="直接箭头连接符 60">
            <a:extLst>
              <a:ext uri="{FF2B5EF4-FFF2-40B4-BE49-F238E27FC236}">
                <a16:creationId xmlns:a16="http://schemas.microsoft.com/office/drawing/2014/main" id="{4DF8700D-7B21-47FA-B849-B6C8B77183DD}"/>
              </a:ext>
            </a:extLst>
          </p:cNvPr>
          <p:cNvCxnSpPr/>
          <p:nvPr/>
        </p:nvCxnSpPr>
        <p:spPr>
          <a:xfrm flipH="1">
            <a:off x="4636629" y="5807828"/>
            <a:ext cx="586952"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70786"/>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par>
                                <p:cTn id="12" presetID="42" presetClass="entr" presetSubtype="0" fill="hold" nodeType="withEffect">
                                  <p:stCondLst>
                                    <p:cond delay="10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00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2"/>
                                        </p:tgtEl>
                                      </p:cBhvr>
                                    </p:animEffect>
                                    <p:set>
                                      <p:cBhvr>
                                        <p:cTn id="39" dur="1" fill="hold">
                                          <p:stCondLst>
                                            <p:cond delay="499"/>
                                          </p:stCondLst>
                                        </p:cTn>
                                        <p:tgtEl>
                                          <p:spTgt spid="3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58"/>
                                        </p:tgtEl>
                                      </p:cBhvr>
                                    </p:animEffect>
                                    <p:set>
                                      <p:cBhvr>
                                        <p:cTn id="53" dur="1" fill="hold">
                                          <p:stCondLst>
                                            <p:cond delay="499"/>
                                          </p:stCondLst>
                                        </p:cTn>
                                        <p:tgtEl>
                                          <p:spTgt spid="5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32" grpId="1"/>
      <p:bldP spid="58" grpId="0"/>
      <p:bldP spid="58" grpId="1"/>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4159487" y="237744"/>
            <a:ext cx="3873025" cy="461665"/>
          </a:xfrm>
          <a:prstGeom prst="rect">
            <a:avLst/>
          </a:prstGeom>
          <a:noFill/>
        </p:spPr>
        <p:txBody>
          <a:bodyPr wrap="square" rtlCol="0">
            <a:spAutoFit/>
          </a:bodyPr>
          <a:lstStyle/>
          <a:p>
            <a:pPr algn="ctr"/>
            <a:r>
              <a:rPr lang="zh-CN" altLang="en-US" sz="2400" b="1" dirty="0">
                <a:solidFill>
                  <a:schemeClr val="accent1"/>
                </a:solidFill>
                <a:latin typeface="微软雅黑" pitchFamily="34" charset="-122"/>
                <a:ea typeface="微软雅黑" pitchFamily="34" charset="-122"/>
              </a:rPr>
              <a:t>相关颜色恒常性算法简介</a:t>
            </a:r>
          </a:p>
        </p:txBody>
      </p:sp>
      <p:sp>
        <p:nvSpPr>
          <p:cNvPr id="3" name="Rectangle 20">
            <a:extLst>
              <a:ext uri="{FF2B5EF4-FFF2-40B4-BE49-F238E27FC236}">
                <a16:creationId xmlns:a16="http://schemas.microsoft.com/office/drawing/2014/main" id="{573A5A7B-DC20-4FCE-BEB2-B5DBEB2C79E4}"/>
              </a:ext>
            </a:extLst>
          </p:cNvPr>
          <p:cNvSpPr>
            <a:spLocks noChangeArrowheads="1"/>
          </p:cNvSpPr>
          <p:nvPr/>
        </p:nvSpPr>
        <p:spPr bwMode="auto">
          <a:xfrm>
            <a:off x="4284133" y="697330"/>
            <a:ext cx="3638804"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1067" dirty="0">
                <a:solidFill>
                  <a:schemeClr val="tx1">
                    <a:lumMod val="65000"/>
                    <a:lumOff val="35000"/>
                  </a:schemeClr>
                </a:solidFill>
                <a:latin typeface="Arial" pitchFamily="34" charset="0"/>
                <a:cs typeface="Arial" pitchFamily="34" charset="0"/>
              </a:rPr>
              <a:t>A brief introduction to related color constancy algorithms</a:t>
            </a:r>
            <a:endParaRPr lang="zh-CN" altLang="en-US" sz="1067" dirty="0">
              <a:solidFill>
                <a:schemeClr val="tx1">
                  <a:lumMod val="65000"/>
                  <a:lumOff val="35000"/>
                </a:schemeClr>
              </a:solidFill>
              <a:latin typeface="Arial" pitchFamily="34" charset="0"/>
              <a:cs typeface="Arial" pitchFamily="34" charset="0"/>
            </a:endParaRPr>
          </a:p>
        </p:txBody>
      </p:sp>
      <p:cxnSp>
        <p:nvCxnSpPr>
          <p:cNvPr id="4" name="直接连接符 3">
            <a:extLst>
              <a:ext uri="{FF2B5EF4-FFF2-40B4-BE49-F238E27FC236}">
                <a16:creationId xmlns:a16="http://schemas.microsoft.com/office/drawing/2014/main" id="{61D48B28-834D-45DE-9186-D42B6CE848A2}"/>
              </a:ext>
            </a:extLst>
          </p:cNvPr>
          <p:cNvCxnSpPr>
            <a:cxnSpLocks/>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任意多边形 156">
            <a:extLst>
              <a:ext uri="{FF2B5EF4-FFF2-40B4-BE49-F238E27FC236}">
                <a16:creationId xmlns:a16="http://schemas.microsoft.com/office/drawing/2014/main" id="{8A3DC018-C7D1-4AE2-A5DC-C6A38A097B34}"/>
              </a:ext>
            </a:extLst>
          </p:cNvPr>
          <p:cNvSpPr/>
          <p:nvPr/>
        </p:nvSpPr>
        <p:spPr>
          <a:xfrm>
            <a:off x="4932875" y="2399101"/>
            <a:ext cx="1316942" cy="1468757"/>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1" fmla="*/ 657246 w 1295672"/>
              <a:gd name="connsiteY0-2" fmla="*/ 0 h 1444859"/>
              <a:gd name="connsiteX1-3" fmla="*/ 740242 w 1295672"/>
              <a:gd name="connsiteY1-4" fmla="*/ 39981 h 1444859"/>
              <a:gd name="connsiteX2-5" fmla="*/ 1292200 w 1295672"/>
              <a:gd name="connsiteY2-6" fmla="*/ 783685 h 1444859"/>
              <a:gd name="connsiteX3-7" fmla="*/ 1295672 w 1295672"/>
              <a:gd name="connsiteY3-8" fmla="*/ 806432 h 1444859"/>
              <a:gd name="connsiteX4-9" fmla="*/ 1209470 w 1295672"/>
              <a:gd name="connsiteY4-10" fmla="*/ 793276 h 1444859"/>
              <a:gd name="connsiteX5-11" fmla="*/ 1097279 w 1295672"/>
              <a:gd name="connsiteY5-12" fmla="*/ 787611 h 1444859"/>
              <a:gd name="connsiteX6-13" fmla="*/ 670168 w 1295672"/>
              <a:gd name="connsiteY6-14" fmla="*/ 873841 h 1444859"/>
              <a:gd name="connsiteX7-15" fmla="*/ 657246 w 1295672"/>
              <a:gd name="connsiteY7-16" fmla="*/ 880066 h 1444859"/>
              <a:gd name="connsiteX8-17" fmla="*/ 644324 w 1295672"/>
              <a:gd name="connsiteY8-18" fmla="*/ 873841 h 1444859"/>
              <a:gd name="connsiteX9-19" fmla="*/ 596460 w 1295672"/>
              <a:gd name="connsiteY9-20" fmla="*/ 856323 h 1444859"/>
              <a:gd name="connsiteX10-21" fmla="*/ 596459 w 1295672"/>
              <a:gd name="connsiteY10-22" fmla="*/ 856323 h 1444859"/>
              <a:gd name="connsiteX11-23" fmla="*/ 644325 w 1295672"/>
              <a:gd name="connsiteY11-24" fmla="*/ 873842 h 1444859"/>
              <a:gd name="connsiteX12-25" fmla="*/ 657247 w 1295672"/>
              <a:gd name="connsiteY12-26" fmla="*/ 880067 h 1444859"/>
              <a:gd name="connsiteX13-27" fmla="*/ 574251 w 1295672"/>
              <a:gd name="connsiteY13-28" fmla="*/ 920048 h 1444859"/>
              <a:gd name="connsiteX14-29" fmla="*/ 132436 w 1295672"/>
              <a:gd name="connsiteY14-30" fmla="*/ 1361863 h 1444859"/>
              <a:gd name="connsiteX15-31" fmla="*/ 92455 w 1295672"/>
              <a:gd name="connsiteY15-32" fmla="*/ 1444859 h 1444859"/>
              <a:gd name="connsiteX16-33" fmla="*/ 86230 w 1295672"/>
              <a:gd name="connsiteY16-34" fmla="*/ 1431937 h 1444859"/>
              <a:gd name="connsiteX17-35" fmla="*/ 0 w 1295672"/>
              <a:gd name="connsiteY17-36" fmla="*/ 1004826 h 1444859"/>
              <a:gd name="connsiteX18-37" fmla="*/ 5665 w 1295672"/>
              <a:gd name="connsiteY18-38" fmla="*/ 892635 h 1444859"/>
              <a:gd name="connsiteX19-39" fmla="*/ 18821 w 1295672"/>
              <a:gd name="connsiteY19-40" fmla="*/ 806433 h 1444859"/>
              <a:gd name="connsiteX20-41" fmla="*/ 74519 w 1295672"/>
              <a:gd name="connsiteY20-42" fmla="*/ 797933 h 1444859"/>
              <a:gd name="connsiteX21-43" fmla="*/ 18820 w 1295672"/>
              <a:gd name="connsiteY21-44" fmla="*/ 806432 h 1444859"/>
              <a:gd name="connsiteX22-45" fmla="*/ 22292 w 1295672"/>
              <a:gd name="connsiteY22-46" fmla="*/ 783685 h 1444859"/>
              <a:gd name="connsiteX23-47" fmla="*/ 574250 w 1295672"/>
              <a:gd name="connsiteY23-48" fmla="*/ 39981 h 1444859"/>
              <a:gd name="connsiteX24-49" fmla="*/ 657246 w 1295672"/>
              <a:gd name="connsiteY24-50" fmla="*/ 0 h 1444859"/>
              <a:gd name="connsiteX0-51" fmla="*/ 657246 w 1295672"/>
              <a:gd name="connsiteY0-52" fmla="*/ 0 h 1444859"/>
              <a:gd name="connsiteX1-53" fmla="*/ 740242 w 1295672"/>
              <a:gd name="connsiteY1-54" fmla="*/ 39981 h 1444859"/>
              <a:gd name="connsiteX2-55" fmla="*/ 1292200 w 1295672"/>
              <a:gd name="connsiteY2-56" fmla="*/ 783685 h 1444859"/>
              <a:gd name="connsiteX3-57" fmla="*/ 1295672 w 1295672"/>
              <a:gd name="connsiteY3-58" fmla="*/ 806432 h 1444859"/>
              <a:gd name="connsiteX4-59" fmla="*/ 1209470 w 1295672"/>
              <a:gd name="connsiteY4-60" fmla="*/ 793276 h 1444859"/>
              <a:gd name="connsiteX5-61" fmla="*/ 1097279 w 1295672"/>
              <a:gd name="connsiteY5-62" fmla="*/ 787611 h 1444859"/>
              <a:gd name="connsiteX6-63" fmla="*/ 670168 w 1295672"/>
              <a:gd name="connsiteY6-64" fmla="*/ 873841 h 1444859"/>
              <a:gd name="connsiteX7-65" fmla="*/ 657246 w 1295672"/>
              <a:gd name="connsiteY7-66" fmla="*/ 880066 h 1444859"/>
              <a:gd name="connsiteX8-67" fmla="*/ 644324 w 1295672"/>
              <a:gd name="connsiteY8-68" fmla="*/ 873841 h 1444859"/>
              <a:gd name="connsiteX9-69" fmla="*/ 596460 w 1295672"/>
              <a:gd name="connsiteY9-70" fmla="*/ 856323 h 1444859"/>
              <a:gd name="connsiteX10-71" fmla="*/ 596459 w 1295672"/>
              <a:gd name="connsiteY10-72" fmla="*/ 856323 h 1444859"/>
              <a:gd name="connsiteX11-73" fmla="*/ 644325 w 1295672"/>
              <a:gd name="connsiteY11-74" fmla="*/ 873842 h 1444859"/>
              <a:gd name="connsiteX12-75" fmla="*/ 657247 w 1295672"/>
              <a:gd name="connsiteY12-76" fmla="*/ 880067 h 1444859"/>
              <a:gd name="connsiteX13-77" fmla="*/ 574251 w 1295672"/>
              <a:gd name="connsiteY13-78" fmla="*/ 920048 h 1444859"/>
              <a:gd name="connsiteX14-79" fmla="*/ 132436 w 1295672"/>
              <a:gd name="connsiteY14-80" fmla="*/ 1361863 h 1444859"/>
              <a:gd name="connsiteX15-81" fmla="*/ 92455 w 1295672"/>
              <a:gd name="connsiteY15-82" fmla="*/ 1444859 h 1444859"/>
              <a:gd name="connsiteX16-83" fmla="*/ 86230 w 1295672"/>
              <a:gd name="connsiteY16-84" fmla="*/ 1431937 h 1444859"/>
              <a:gd name="connsiteX17-85" fmla="*/ 0 w 1295672"/>
              <a:gd name="connsiteY17-86" fmla="*/ 1004826 h 1444859"/>
              <a:gd name="connsiteX18-87" fmla="*/ 5665 w 1295672"/>
              <a:gd name="connsiteY18-88" fmla="*/ 892635 h 1444859"/>
              <a:gd name="connsiteX19-89" fmla="*/ 18821 w 1295672"/>
              <a:gd name="connsiteY19-90" fmla="*/ 806433 h 1444859"/>
              <a:gd name="connsiteX20-91" fmla="*/ 18820 w 1295672"/>
              <a:gd name="connsiteY20-92" fmla="*/ 806432 h 1444859"/>
              <a:gd name="connsiteX21-93" fmla="*/ 22292 w 1295672"/>
              <a:gd name="connsiteY21-94" fmla="*/ 783685 h 1444859"/>
              <a:gd name="connsiteX22-95" fmla="*/ 574250 w 1295672"/>
              <a:gd name="connsiteY22-96" fmla="*/ 39981 h 1444859"/>
              <a:gd name="connsiteX23-97" fmla="*/ 657246 w 1295672"/>
              <a:gd name="connsiteY23-98" fmla="*/ 0 h 1444859"/>
              <a:gd name="connsiteX0-99" fmla="*/ 657246 w 1295672"/>
              <a:gd name="connsiteY0-100" fmla="*/ 0 h 1444859"/>
              <a:gd name="connsiteX1-101" fmla="*/ 740242 w 1295672"/>
              <a:gd name="connsiteY1-102" fmla="*/ 39981 h 1444859"/>
              <a:gd name="connsiteX2-103" fmla="*/ 1292200 w 1295672"/>
              <a:gd name="connsiteY2-104" fmla="*/ 783685 h 1444859"/>
              <a:gd name="connsiteX3-105" fmla="*/ 1295672 w 1295672"/>
              <a:gd name="connsiteY3-106" fmla="*/ 806432 h 1444859"/>
              <a:gd name="connsiteX4-107" fmla="*/ 1209470 w 1295672"/>
              <a:gd name="connsiteY4-108" fmla="*/ 793276 h 1444859"/>
              <a:gd name="connsiteX5-109" fmla="*/ 1097279 w 1295672"/>
              <a:gd name="connsiteY5-110" fmla="*/ 787611 h 1444859"/>
              <a:gd name="connsiteX6-111" fmla="*/ 670168 w 1295672"/>
              <a:gd name="connsiteY6-112" fmla="*/ 873841 h 1444859"/>
              <a:gd name="connsiteX7-113" fmla="*/ 657246 w 1295672"/>
              <a:gd name="connsiteY7-114" fmla="*/ 880066 h 1444859"/>
              <a:gd name="connsiteX8-115" fmla="*/ 644324 w 1295672"/>
              <a:gd name="connsiteY8-116" fmla="*/ 873841 h 1444859"/>
              <a:gd name="connsiteX9-117" fmla="*/ 596460 w 1295672"/>
              <a:gd name="connsiteY9-118" fmla="*/ 856323 h 1444859"/>
              <a:gd name="connsiteX10-119" fmla="*/ 644325 w 1295672"/>
              <a:gd name="connsiteY10-120" fmla="*/ 873842 h 1444859"/>
              <a:gd name="connsiteX11-121" fmla="*/ 657247 w 1295672"/>
              <a:gd name="connsiteY11-122" fmla="*/ 880067 h 1444859"/>
              <a:gd name="connsiteX12-123" fmla="*/ 574251 w 1295672"/>
              <a:gd name="connsiteY12-124" fmla="*/ 920048 h 1444859"/>
              <a:gd name="connsiteX13-125" fmla="*/ 132436 w 1295672"/>
              <a:gd name="connsiteY13-126" fmla="*/ 1361863 h 1444859"/>
              <a:gd name="connsiteX14-127" fmla="*/ 92455 w 1295672"/>
              <a:gd name="connsiteY14-128" fmla="*/ 1444859 h 1444859"/>
              <a:gd name="connsiteX15-129" fmla="*/ 86230 w 1295672"/>
              <a:gd name="connsiteY15-130" fmla="*/ 1431937 h 1444859"/>
              <a:gd name="connsiteX16-131" fmla="*/ 0 w 1295672"/>
              <a:gd name="connsiteY16-132" fmla="*/ 1004826 h 1444859"/>
              <a:gd name="connsiteX17-133" fmla="*/ 5665 w 1295672"/>
              <a:gd name="connsiteY17-134" fmla="*/ 892635 h 1444859"/>
              <a:gd name="connsiteX18-135" fmla="*/ 18821 w 1295672"/>
              <a:gd name="connsiteY18-136" fmla="*/ 806433 h 1444859"/>
              <a:gd name="connsiteX19-137" fmla="*/ 18820 w 1295672"/>
              <a:gd name="connsiteY19-138" fmla="*/ 806432 h 1444859"/>
              <a:gd name="connsiteX20-139" fmla="*/ 22292 w 1295672"/>
              <a:gd name="connsiteY20-140" fmla="*/ 783685 h 1444859"/>
              <a:gd name="connsiteX21-141" fmla="*/ 574250 w 1295672"/>
              <a:gd name="connsiteY21-142" fmla="*/ 39981 h 1444859"/>
              <a:gd name="connsiteX22-143" fmla="*/ 657246 w 1295672"/>
              <a:gd name="connsiteY22-144" fmla="*/ 0 h 1444859"/>
              <a:gd name="connsiteX0-145" fmla="*/ 657246 w 1295672"/>
              <a:gd name="connsiteY0-146" fmla="*/ 0 h 1444859"/>
              <a:gd name="connsiteX1-147" fmla="*/ 740242 w 1295672"/>
              <a:gd name="connsiteY1-148" fmla="*/ 39981 h 1444859"/>
              <a:gd name="connsiteX2-149" fmla="*/ 1292200 w 1295672"/>
              <a:gd name="connsiteY2-150" fmla="*/ 783685 h 1444859"/>
              <a:gd name="connsiteX3-151" fmla="*/ 1295672 w 1295672"/>
              <a:gd name="connsiteY3-152" fmla="*/ 806432 h 1444859"/>
              <a:gd name="connsiteX4-153" fmla="*/ 1209470 w 1295672"/>
              <a:gd name="connsiteY4-154" fmla="*/ 793276 h 1444859"/>
              <a:gd name="connsiteX5-155" fmla="*/ 1097279 w 1295672"/>
              <a:gd name="connsiteY5-156" fmla="*/ 787611 h 1444859"/>
              <a:gd name="connsiteX6-157" fmla="*/ 670168 w 1295672"/>
              <a:gd name="connsiteY6-158" fmla="*/ 873841 h 1444859"/>
              <a:gd name="connsiteX7-159" fmla="*/ 657246 w 1295672"/>
              <a:gd name="connsiteY7-160" fmla="*/ 880066 h 1444859"/>
              <a:gd name="connsiteX8-161" fmla="*/ 644324 w 1295672"/>
              <a:gd name="connsiteY8-162" fmla="*/ 873841 h 1444859"/>
              <a:gd name="connsiteX9-163" fmla="*/ 644325 w 1295672"/>
              <a:gd name="connsiteY9-164" fmla="*/ 873842 h 1444859"/>
              <a:gd name="connsiteX10-165" fmla="*/ 657247 w 1295672"/>
              <a:gd name="connsiteY10-166" fmla="*/ 880067 h 1444859"/>
              <a:gd name="connsiteX11-167" fmla="*/ 574251 w 1295672"/>
              <a:gd name="connsiteY11-168" fmla="*/ 920048 h 1444859"/>
              <a:gd name="connsiteX12-169" fmla="*/ 132436 w 1295672"/>
              <a:gd name="connsiteY12-170" fmla="*/ 1361863 h 1444859"/>
              <a:gd name="connsiteX13-171" fmla="*/ 92455 w 1295672"/>
              <a:gd name="connsiteY13-172" fmla="*/ 1444859 h 1444859"/>
              <a:gd name="connsiteX14-173" fmla="*/ 86230 w 1295672"/>
              <a:gd name="connsiteY14-174" fmla="*/ 1431937 h 1444859"/>
              <a:gd name="connsiteX15-175" fmla="*/ 0 w 1295672"/>
              <a:gd name="connsiteY15-176" fmla="*/ 1004826 h 1444859"/>
              <a:gd name="connsiteX16-177" fmla="*/ 5665 w 1295672"/>
              <a:gd name="connsiteY16-178" fmla="*/ 892635 h 1444859"/>
              <a:gd name="connsiteX17-179" fmla="*/ 18821 w 1295672"/>
              <a:gd name="connsiteY17-180" fmla="*/ 806433 h 1444859"/>
              <a:gd name="connsiteX18-181" fmla="*/ 18820 w 1295672"/>
              <a:gd name="connsiteY18-182" fmla="*/ 806432 h 1444859"/>
              <a:gd name="connsiteX19-183" fmla="*/ 22292 w 1295672"/>
              <a:gd name="connsiteY19-184" fmla="*/ 783685 h 1444859"/>
              <a:gd name="connsiteX20-185" fmla="*/ 574250 w 1295672"/>
              <a:gd name="connsiteY20-186" fmla="*/ 39981 h 1444859"/>
              <a:gd name="connsiteX21-187" fmla="*/ 657246 w 1295672"/>
              <a:gd name="connsiteY21-188" fmla="*/ 0 h 1444859"/>
              <a:gd name="connsiteX0-189" fmla="*/ 657246 w 1295672"/>
              <a:gd name="connsiteY0-190" fmla="*/ 0 h 1444859"/>
              <a:gd name="connsiteX1-191" fmla="*/ 740242 w 1295672"/>
              <a:gd name="connsiteY1-192" fmla="*/ 39981 h 1444859"/>
              <a:gd name="connsiteX2-193" fmla="*/ 1292200 w 1295672"/>
              <a:gd name="connsiteY2-194" fmla="*/ 783685 h 1444859"/>
              <a:gd name="connsiteX3-195" fmla="*/ 1295672 w 1295672"/>
              <a:gd name="connsiteY3-196" fmla="*/ 806432 h 1444859"/>
              <a:gd name="connsiteX4-197" fmla="*/ 1209470 w 1295672"/>
              <a:gd name="connsiteY4-198" fmla="*/ 793276 h 1444859"/>
              <a:gd name="connsiteX5-199" fmla="*/ 1097279 w 1295672"/>
              <a:gd name="connsiteY5-200" fmla="*/ 787611 h 1444859"/>
              <a:gd name="connsiteX6-201" fmla="*/ 670168 w 1295672"/>
              <a:gd name="connsiteY6-202" fmla="*/ 873841 h 1444859"/>
              <a:gd name="connsiteX7-203" fmla="*/ 657246 w 1295672"/>
              <a:gd name="connsiteY7-204" fmla="*/ 880066 h 1444859"/>
              <a:gd name="connsiteX8-205" fmla="*/ 644324 w 1295672"/>
              <a:gd name="connsiteY8-206" fmla="*/ 873841 h 1444859"/>
              <a:gd name="connsiteX9-207" fmla="*/ 657247 w 1295672"/>
              <a:gd name="connsiteY9-208" fmla="*/ 880067 h 1444859"/>
              <a:gd name="connsiteX10-209" fmla="*/ 574251 w 1295672"/>
              <a:gd name="connsiteY10-210" fmla="*/ 920048 h 1444859"/>
              <a:gd name="connsiteX11-211" fmla="*/ 132436 w 1295672"/>
              <a:gd name="connsiteY11-212" fmla="*/ 1361863 h 1444859"/>
              <a:gd name="connsiteX12-213" fmla="*/ 92455 w 1295672"/>
              <a:gd name="connsiteY12-214" fmla="*/ 1444859 h 1444859"/>
              <a:gd name="connsiteX13-215" fmla="*/ 86230 w 1295672"/>
              <a:gd name="connsiteY13-216" fmla="*/ 1431937 h 1444859"/>
              <a:gd name="connsiteX14-217" fmla="*/ 0 w 1295672"/>
              <a:gd name="connsiteY14-218" fmla="*/ 1004826 h 1444859"/>
              <a:gd name="connsiteX15-219" fmla="*/ 5665 w 1295672"/>
              <a:gd name="connsiteY15-220" fmla="*/ 892635 h 1444859"/>
              <a:gd name="connsiteX16-221" fmla="*/ 18821 w 1295672"/>
              <a:gd name="connsiteY16-222" fmla="*/ 806433 h 1444859"/>
              <a:gd name="connsiteX17-223" fmla="*/ 18820 w 1295672"/>
              <a:gd name="connsiteY17-224" fmla="*/ 806432 h 1444859"/>
              <a:gd name="connsiteX18-225" fmla="*/ 22292 w 1295672"/>
              <a:gd name="connsiteY18-226" fmla="*/ 783685 h 1444859"/>
              <a:gd name="connsiteX19-227" fmla="*/ 574250 w 1295672"/>
              <a:gd name="connsiteY19-228" fmla="*/ 39981 h 1444859"/>
              <a:gd name="connsiteX20-229" fmla="*/ 657246 w 1295672"/>
              <a:gd name="connsiteY20-230" fmla="*/ 0 h 1444859"/>
              <a:gd name="connsiteX0-231" fmla="*/ 657246 w 1295672"/>
              <a:gd name="connsiteY0-232" fmla="*/ 0 h 1444859"/>
              <a:gd name="connsiteX1-233" fmla="*/ 740242 w 1295672"/>
              <a:gd name="connsiteY1-234" fmla="*/ 39981 h 1444859"/>
              <a:gd name="connsiteX2-235" fmla="*/ 1292200 w 1295672"/>
              <a:gd name="connsiteY2-236" fmla="*/ 783685 h 1444859"/>
              <a:gd name="connsiteX3-237" fmla="*/ 1295672 w 1295672"/>
              <a:gd name="connsiteY3-238" fmla="*/ 806432 h 1444859"/>
              <a:gd name="connsiteX4-239" fmla="*/ 1209470 w 1295672"/>
              <a:gd name="connsiteY4-240" fmla="*/ 793276 h 1444859"/>
              <a:gd name="connsiteX5-241" fmla="*/ 1097279 w 1295672"/>
              <a:gd name="connsiteY5-242" fmla="*/ 787611 h 1444859"/>
              <a:gd name="connsiteX6-243" fmla="*/ 670168 w 1295672"/>
              <a:gd name="connsiteY6-244" fmla="*/ 873841 h 1444859"/>
              <a:gd name="connsiteX7-245" fmla="*/ 657246 w 1295672"/>
              <a:gd name="connsiteY7-246" fmla="*/ 880066 h 1444859"/>
              <a:gd name="connsiteX8-247" fmla="*/ 657247 w 1295672"/>
              <a:gd name="connsiteY8-248" fmla="*/ 880067 h 1444859"/>
              <a:gd name="connsiteX9-249" fmla="*/ 574251 w 1295672"/>
              <a:gd name="connsiteY9-250" fmla="*/ 920048 h 1444859"/>
              <a:gd name="connsiteX10-251" fmla="*/ 132436 w 1295672"/>
              <a:gd name="connsiteY10-252" fmla="*/ 1361863 h 1444859"/>
              <a:gd name="connsiteX11-253" fmla="*/ 92455 w 1295672"/>
              <a:gd name="connsiteY11-254" fmla="*/ 1444859 h 1444859"/>
              <a:gd name="connsiteX12-255" fmla="*/ 86230 w 1295672"/>
              <a:gd name="connsiteY12-256" fmla="*/ 1431937 h 1444859"/>
              <a:gd name="connsiteX13-257" fmla="*/ 0 w 1295672"/>
              <a:gd name="connsiteY13-258" fmla="*/ 1004826 h 1444859"/>
              <a:gd name="connsiteX14-259" fmla="*/ 5665 w 1295672"/>
              <a:gd name="connsiteY14-260" fmla="*/ 892635 h 1444859"/>
              <a:gd name="connsiteX15-261" fmla="*/ 18821 w 1295672"/>
              <a:gd name="connsiteY15-262" fmla="*/ 806433 h 1444859"/>
              <a:gd name="connsiteX16-263" fmla="*/ 18820 w 1295672"/>
              <a:gd name="connsiteY16-264" fmla="*/ 806432 h 1444859"/>
              <a:gd name="connsiteX17-265" fmla="*/ 22292 w 1295672"/>
              <a:gd name="connsiteY17-266" fmla="*/ 783685 h 1444859"/>
              <a:gd name="connsiteX18-267" fmla="*/ 574250 w 1295672"/>
              <a:gd name="connsiteY18-268" fmla="*/ 39981 h 1444859"/>
              <a:gd name="connsiteX19-269" fmla="*/ 657246 w 1295672"/>
              <a:gd name="connsiteY19-270" fmla="*/ 0 h 1444859"/>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0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rPr>
              <a:t>01</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endParaRPr>
          </a:p>
        </p:txBody>
      </p:sp>
      <p:sp>
        <p:nvSpPr>
          <p:cNvPr id="6" name="任意多边形 157">
            <a:extLst>
              <a:ext uri="{FF2B5EF4-FFF2-40B4-BE49-F238E27FC236}">
                <a16:creationId xmlns:a16="http://schemas.microsoft.com/office/drawing/2014/main" id="{7FD8F6AB-91A2-4A19-B909-70287D082E5F}"/>
              </a:ext>
            </a:extLst>
          </p:cNvPr>
          <p:cNvSpPr/>
          <p:nvPr/>
        </p:nvSpPr>
        <p:spPr>
          <a:xfrm>
            <a:off x="5600491" y="3200241"/>
            <a:ext cx="1468756" cy="1316942"/>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rPr>
              <a:t>02</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endParaRPr>
          </a:p>
        </p:txBody>
      </p:sp>
      <p:sp>
        <p:nvSpPr>
          <p:cNvPr id="7" name="任意多边形 158">
            <a:extLst>
              <a:ext uri="{FF2B5EF4-FFF2-40B4-BE49-F238E27FC236}">
                <a16:creationId xmlns:a16="http://schemas.microsoft.com/office/drawing/2014/main" id="{E0C8D4F9-85BE-4799-92AC-B2BE7C10C8B9}"/>
              </a:ext>
            </a:extLst>
          </p:cNvPr>
          <p:cNvSpPr/>
          <p:nvPr/>
        </p:nvSpPr>
        <p:spPr>
          <a:xfrm>
            <a:off x="4131735" y="3218532"/>
            <a:ext cx="1468757" cy="1316942"/>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1" fmla="*/ 806432 w 1444859"/>
              <a:gd name="connsiteY0-2" fmla="*/ 0 h 1295674"/>
              <a:gd name="connsiteX1-3" fmla="*/ 793276 w 1444859"/>
              <a:gd name="connsiteY1-4" fmla="*/ 86202 h 1295674"/>
              <a:gd name="connsiteX2-5" fmla="*/ 787611 w 1444859"/>
              <a:gd name="connsiteY2-6" fmla="*/ 198393 h 1295674"/>
              <a:gd name="connsiteX3-7" fmla="*/ 873841 w 1444859"/>
              <a:gd name="connsiteY3-8" fmla="*/ 625504 h 1295674"/>
              <a:gd name="connsiteX4-9" fmla="*/ 880066 w 1444859"/>
              <a:gd name="connsiteY4-10" fmla="*/ 638426 h 1295674"/>
              <a:gd name="connsiteX5-11" fmla="*/ 873841 w 1444859"/>
              <a:gd name="connsiteY5-12" fmla="*/ 651348 h 1295674"/>
              <a:gd name="connsiteX6-13" fmla="*/ 863411 w 1444859"/>
              <a:gd name="connsiteY6-14" fmla="*/ 679845 h 1295674"/>
              <a:gd name="connsiteX7-15" fmla="*/ 863412 w 1444859"/>
              <a:gd name="connsiteY7-16" fmla="*/ 679846 h 1295674"/>
              <a:gd name="connsiteX8-17" fmla="*/ 873842 w 1444859"/>
              <a:gd name="connsiteY8-18" fmla="*/ 651349 h 1295674"/>
              <a:gd name="connsiteX9-19" fmla="*/ 880067 w 1444859"/>
              <a:gd name="connsiteY9-20" fmla="*/ 638427 h 1295674"/>
              <a:gd name="connsiteX10-21" fmla="*/ 920048 w 1444859"/>
              <a:gd name="connsiteY10-22" fmla="*/ 721423 h 1295674"/>
              <a:gd name="connsiteX11-23" fmla="*/ 1361863 w 1444859"/>
              <a:gd name="connsiteY11-24" fmla="*/ 1163238 h 1295674"/>
              <a:gd name="connsiteX12-25" fmla="*/ 1444859 w 1444859"/>
              <a:gd name="connsiteY12-26" fmla="*/ 1203219 h 1295674"/>
              <a:gd name="connsiteX13-27" fmla="*/ 1431937 w 1444859"/>
              <a:gd name="connsiteY13-28" fmla="*/ 1209444 h 1295674"/>
              <a:gd name="connsiteX14-29" fmla="*/ 1004826 w 1444859"/>
              <a:gd name="connsiteY14-30" fmla="*/ 1295674 h 1295674"/>
              <a:gd name="connsiteX15-31" fmla="*/ 892635 w 1444859"/>
              <a:gd name="connsiteY15-32" fmla="*/ 1290009 h 1295674"/>
              <a:gd name="connsiteX16-33" fmla="*/ 806433 w 1444859"/>
              <a:gd name="connsiteY16-34" fmla="*/ 1276853 h 1295674"/>
              <a:gd name="connsiteX17-35" fmla="*/ 801994 w 1444859"/>
              <a:gd name="connsiteY17-36" fmla="*/ 1247766 h 1295674"/>
              <a:gd name="connsiteX18-37" fmla="*/ 806432 w 1444859"/>
              <a:gd name="connsiteY18-38" fmla="*/ 1276852 h 1295674"/>
              <a:gd name="connsiteX19-39" fmla="*/ 783685 w 1444859"/>
              <a:gd name="connsiteY19-40" fmla="*/ 1273380 h 1295674"/>
              <a:gd name="connsiteX20-41" fmla="*/ 39981 w 1444859"/>
              <a:gd name="connsiteY20-42" fmla="*/ 721422 h 1295674"/>
              <a:gd name="connsiteX21-43" fmla="*/ 0 w 1444859"/>
              <a:gd name="connsiteY21-44" fmla="*/ 638426 h 1295674"/>
              <a:gd name="connsiteX22-45" fmla="*/ 39981 w 1444859"/>
              <a:gd name="connsiteY22-46" fmla="*/ 555430 h 1295674"/>
              <a:gd name="connsiteX23-47" fmla="*/ 783685 w 1444859"/>
              <a:gd name="connsiteY23-48" fmla="*/ 3472 h 1295674"/>
              <a:gd name="connsiteX24-49" fmla="*/ 806432 w 1444859"/>
              <a:gd name="connsiteY24-50" fmla="*/ 0 h 1295674"/>
              <a:gd name="connsiteX0-51" fmla="*/ 806432 w 1444859"/>
              <a:gd name="connsiteY0-52" fmla="*/ 0 h 1295674"/>
              <a:gd name="connsiteX1-53" fmla="*/ 793276 w 1444859"/>
              <a:gd name="connsiteY1-54" fmla="*/ 86202 h 1295674"/>
              <a:gd name="connsiteX2-55" fmla="*/ 787611 w 1444859"/>
              <a:gd name="connsiteY2-56" fmla="*/ 198393 h 1295674"/>
              <a:gd name="connsiteX3-57" fmla="*/ 873841 w 1444859"/>
              <a:gd name="connsiteY3-58" fmla="*/ 625504 h 1295674"/>
              <a:gd name="connsiteX4-59" fmla="*/ 880066 w 1444859"/>
              <a:gd name="connsiteY4-60" fmla="*/ 638426 h 1295674"/>
              <a:gd name="connsiteX5-61" fmla="*/ 873841 w 1444859"/>
              <a:gd name="connsiteY5-62" fmla="*/ 651348 h 1295674"/>
              <a:gd name="connsiteX6-63" fmla="*/ 863411 w 1444859"/>
              <a:gd name="connsiteY6-64" fmla="*/ 679845 h 1295674"/>
              <a:gd name="connsiteX7-65" fmla="*/ 863412 w 1444859"/>
              <a:gd name="connsiteY7-66" fmla="*/ 679846 h 1295674"/>
              <a:gd name="connsiteX8-67" fmla="*/ 873842 w 1444859"/>
              <a:gd name="connsiteY8-68" fmla="*/ 651349 h 1295674"/>
              <a:gd name="connsiteX9-69" fmla="*/ 880067 w 1444859"/>
              <a:gd name="connsiteY9-70" fmla="*/ 638427 h 1295674"/>
              <a:gd name="connsiteX10-71" fmla="*/ 920048 w 1444859"/>
              <a:gd name="connsiteY10-72" fmla="*/ 721423 h 1295674"/>
              <a:gd name="connsiteX11-73" fmla="*/ 1361863 w 1444859"/>
              <a:gd name="connsiteY11-74" fmla="*/ 1163238 h 1295674"/>
              <a:gd name="connsiteX12-75" fmla="*/ 1444859 w 1444859"/>
              <a:gd name="connsiteY12-76" fmla="*/ 1203219 h 1295674"/>
              <a:gd name="connsiteX13-77" fmla="*/ 1431937 w 1444859"/>
              <a:gd name="connsiteY13-78" fmla="*/ 1209444 h 1295674"/>
              <a:gd name="connsiteX14-79" fmla="*/ 1004826 w 1444859"/>
              <a:gd name="connsiteY14-80" fmla="*/ 1295674 h 1295674"/>
              <a:gd name="connsiteX15-81" fmla="*/ 892635 w 1444859"/>
              <a:gd name="connsiteY15-82" fmla="*/ 1290009 h 1295674"/>
              <a:gd name="connsiteX16-83" fmla="*/ 806433 w 1444859"/>
              <a:gd name="connsiteY16-84" fmla="*/ 1276853 h 1295674"/>
              <a:gd name="connsiteX17-85" fmla="*/ 806432 w 1444859"/>
              <a:gd name="connsiteY17-86" fmla="*/ 1276852 h 1295674"/>
              <a:gd name="connsiteX18-87" fmla="*/ 783685 w 1444859"/>
              <a:gd name="connsiteY18-88" fmla="*/ 1273380 h 1295674"/>
              <a:gd name="connsiteX19-89" fmla="*/ 39981 w 1444859"/>
              <a:gd name="connsiteY19-90" fmla="*/ 721422 h 1295674"/>
              <a:gd name="connsiteX20-91" fmla="*/ 0 w 1444859"/>
              <a:gd name="connsiteY20-92" fmla="*/ 638426 h 1295674"/>
              <a:gd name="connsiteX21-93" fmla="*/ 39981 w 1444859"/>
              <a:gd name="connsiteY21-94" fmla="*/ 555430 h 1295674"/>
              <a:gd name="connsiteX22-95" fmla="*/ 783685 w 1444859"/>
              <a:gd name="connsiteY22-96" fmla="*/ 3472 h 1295674"/>
              <a:gd name="connsiteX23-97" fmla="*/ 806432 w 1444859"/>
              <a:gd name="connsiteY23-98" fmla="*/ 0 h 1295674"/>
              <a:gd name="connsiteX0-99" fmla="*/ 806432 w 1444859"/>
              <a:gd name="connsiteY0-100" fmla="*/ 0 h 1295674"/>
              <a:gd name="connsiteX1-101" fmla="*/ 793276 w 1444859"/>
              <a:gd name="connsiteY1-102" fmla="*/ 86202 h 1295674"/>
              <a:gd name="connsiteX2-103" fmla="*/ 787611 w 1444859"/>
              <a:gd name="connsiteY2-104" fmla="*/ 198393 h 1295674"/>
              <a:gd name="connsiteX3-105" fmla="*/ 873841 w 1444859"/>
              <a:gd name="connsiteY3-106" fmla="*/ 625504 h 1295674"/>
              <a:gd name="connsiteX4-107" fmla="*/ 880066 w 1444859"/>
              <a:gd name="connsiteY4-108" fmla="*/ 638426 h 1295674"/>
              <a:gd name="connsiteX5-109" fmla="*/ 873841 w 1444859"/>
              <a:gd name="connsiteY5-110" fmla="*/ 651348 h 1295674"/>
              <a:gd name="connsiteX6-111" fmla="*/ 863411 w 1444859"/>
              <a:gd name="connsiteY6-112" fmla="*/ 679845 h 1295674"/>
              <a:gd name="connsiteX7-113" fmla="*/ 873842 w 1444859"/>
              <a:gd name="connsiteY7-114" fmla="*/ 651349 h 1295674"/>
              <a:gd name="connsiteX8-115" fmla="*/ 880067 w 1444859"/>
              <a:gd name="connsiteY8-116" fmla="*/ 638427 h 1295674"/>
              <a:gd name="connsiteX9-117" fmla="*/ 920048 w 1444859"/>
              <a:gd name="connsiteY9-118" fmla="*/ 721423 h 1295674"/>
              <a:gd name="connsiteX10-119" fmla="*/ 1361863 w 1444859"/>
              <a:gd name="connsiteY10-120" fmla="*/ 1163238 h 1295674"/>
              <a:gd name="connsiteX11-121" fmla="*/ 1444859 w 1444859"/>
              <a:gd name="connsiteY11-122" fmla="*/ 1203219 h 1295674"/>
              <a:gd name="connsiteX12-123" fmla="*/ 1431937 w 1444859"/>
              <a:gd name="connsiteY12-124" fmla="*/ 1209444 h 1295674"/>
              <a:gd name="connsiteX13-125" fmla="*/ 1004826 w 1444859"/>
              <a:gd name="connsiteY13-126" fmla="*/ 1295674 h 1295674"/>
              <a:gd name="connsiteX14-127" fmla="*/ 892635 w 1444859"/>
              <a:gd name="connsiteY14-128" fmla="*/ 1290009 h 1295674"/>
              <a:gd name="connsiteX15-129" fmla="*/ 806433 w 1444859"/>
              <a:gd name="connsiteY15-130" fmla="*/ 1276853 h 1295674"/>
              <a:gd name="connsiteX16-131" fmla="*/ 806432 w 1444859"/>
              <a:gd name="connsiteY16-132" fmla="*/ 1276852 h 1295674"/>
              <a:gd name="connsiteX17-133" fmla="*/ 783685 w 1444859"/>
              <a:gd name="connsiteY17-134" fmla="*/ 1273380 h 1295674"/>
              <a:gd name="connsiteX18-135" fmla="*/ 39981 w 1444859"/>
              <a:gd name="connsiteY18-136" fmla="*/ 721422 h 1295674"/>
              <a:gd name="connsiteX19-137" fmla="*/ 0 w 1444859"/>
              <a:gd name="connsiteY19-138" fmla="*/ 638426 h 1295674"/>
              <a:gd name="connsiteX20-139" fmla="*/ 39981 w 1444859"/>
              <a:gd name="connsiteY20-140" fmla="*/ 555430 h 1295674"/>
              <a:gd name="connsiteX21-141" fmla="*/ 783685 w 1444859"/>
              <a:gd name="connsiteY21-142" fmla="*/ 3472 h 1295674"/>
              <a:gd name="connsiteX22-143" fmla="*/ 806432 w 1444859"/>
              <a:gd name="connsiteY22-144" fmla="*/ 0 h 1295674"/>
              <a:gd name="connsiteX0-145" fmla="*/ 806432 w 1444859"/>
              <a:gd name="connsiteY0-146" fmla="*/ 0 h 1295674"/>
              <a:gd name="connsiteX1-147" fmla="*/ 793276 w 1444859"/>
              <a:gd name="connsiteY1-148" fmla="*/ 86202 h 1295674"/>
              <a:gd name="connsiteX2-149" fmla="*/ 787611 w 1444859"/>
              <a:gd name="connsiteY2-150" fmla="*/ 198393 h 1295674"/>
              <a:gd name="connsiteX3-151" fmla="*/ 873841 w 1444859"/>
              <a:gd name="connsiteY3-152" fmla="*/ 625504 h 1295674"/>
              <a:gd name="connsiteX4-153" fmla="*/ 880066 w 1444859"/>
              <a:gd name="connsiteY4-154" fmla="*/ 638426 h 1295674"/>
              <a:gd name="connsiteX5-155" fmla="*/ 873841 w 1444859"/>
              <a:gd name="connsiteY5-156" fmla="*/ 651348 h 1295674"/>
              <a:gd name="connsiteX6-157" fmla="*/ 873842 w 1444859"/>
              <a:gd name="connsiteY6-158" fmla="*/ 651349 h 1295674"/>
              <a:gd name="connsiteX7-159" fmla="*/ 880067 w 1444859"/>
              <a:gd name="connsiteY7-160" fmla="*/ 638427 h 1295674"/>
              <a:gd name="connsiteX8-161" fmla="*/ 920048 w 1444859"/>
              <a:gd name="connsiteY8-162" fmla="*/ 721423 h 1295674"/>
              <a:gd name="connsiteX9-163" fmla="*/ 1361863 w 1444859"/>
              <a:gd name="connsiteY9-164" fmla="*/ 1163238 h 1295674"/>
              <a:gd name="connsiteX10-165" fmla="*/ 1444859 w 1444859"/>
              <a:gd name="connsiteY10-166" fmla="*/ 1203219 h 1295674"/>
              <a:gd name="connsiteX11-167" fmla="*/ 1431937 w 1444859"/>
              <a:gd name="connsiteY11-168" fmla="*/ 1209444 h 1295674"/>
              <a:gd name="connsiteX12-169" fmla="*/ 1004826 w 1444859"/>
              <a:gd name="connsiteY12-170" fmla="*/ 1295674 h 1295674"/>
              <a:gd name="connsiteX13-171" fmla="*/ 892635 w 1444859"/>
              <a:gd name="connsiteY13-172" fmla="*/ 1290009 h 1295674"/>
              <a:gd name="connsiteX14-173" fmla="*/ 806433 w 1444859"/>
              <a:gd name="connsiteY14-174" fmla="*/ 1276853 h 1295674"/>
              <a:gd name="connsiteX15-175" fmla="*/ 806432 w 1444859"/>
              <a:gd name="connsiteY15-176" fmla="*/ 1276852 h 1295674"/>
              <a:gd name="connsiteX16-177" fmla="*/ 783685 w 1444859"/>
              <a:gd name="connsiteY16-178" fmla="*/ 1273380 h 1295674"/>
              <a:gd name="connsiteX17-179" fmla="*/ 39981 w 1444859"/>
              <a:gd name="connsiteY17-180" fmla="*/ 721422 h 1295674"/>
              <a:gd name="connsiteX18-181" fmla="*/ 0 w 1444859"/>
              <a:gd name="connsiteY18-182" fmla="*/ 638426 h 1295674"/>
              <a:gd name="connsiteX19-183" fmla="*/ 39981 w 1444859"/>
              <a:gd name="connsiteY19-184" fmla="*/ 555430 h 1295674"/>
              <a:gd name="connsiteX20-185" fmla="*/ 783685 w 1444859"/>
              <a:gd name="connsiteY20-186" fmla="*/ 3472 h 1295674"/>
              <a:gd name="connsiteX21-187" fmla="*/ 806432 w 1444859"/>
              <a:gd name="connsiteY21-188" fmla="*/ 0 h 1295674"/>
              <a:gd name="connsiteX0-189" fmla="*/ 806432 w 1444859"/>
              <a:gd name="connsiteY0-190" fmla="*/ 0 h 1295674"/>
              <a:gd name="connsiteX1-191" fmla="*/ 793276 w 1444859"/>
              <a:gd name="connsiteY1-192" fmla="*/ 86202 h 1295674"/>
              <a:gd name="connsiteX2-193" fmla="*/ 787611 w 1444859"/>
              <a:gd name="connsiteY2-194" fmla="*/ 198393 h 1295674"/>
              <a:gd name="connsiteX3-195" fmla="*/ 873841 w 1444859"/>
              <a:gd name="connsiteY3-196" fmla="*/ 625504 h 1295674"/>
              <a:gd name="connsiteX4-197" fmla="*/ 880066 w 1444859"/>
              <a:gd name="connsiteY4-198" fmla="*/ 638426 h 1295674"/>
              <a:gd name="connsiteX5-199" fmla="*/ 873841 w 1444859"/>
              <a:gd name="connsiteY5-200" fmla="*/ 651348 h 1295674"/>
              <a:gd name="connsiteX6-201" fmla="*/ 880067 w 1444859"/>
              <a:gd name="connsiteY6-202" fmla="*/ 638427 h 1295674"/>
              <a:gd name="connsiteX7-203" fmla="*/ 920048 w 1444859"/>
              <a:gd name="connsiteY7-204" fmla="*/ 721423 h 1295674"/>
              <a:gd name="connsiteX8-205" fmla="*/ 1361863 w 1444859"/>
              <a:gd name="connsiteY8-206" fmla="*/ 1163238 h 1295674"/>
              <a:gd name="connsiteX9-207" fmla="*/ 1444859 w 1444859"/>
              <a:gd name="connsiteY9-208" fmla="*/ 1203219 h 1295674"/>
              <a:gd name="connsiteX10-209" fmla="*/ 1431937 w 1444859"/>
              <a:gd name="connsiteY10-210" fmla="*/ 1209444 h 1295674"/>
              <a:gd name="connsiteX11-211" fmla="*/ 1004826 w 1444859"/>
              <a:gd name="connsiteY11-212" fmla="*/ 1295674 h 1295674"/>
              <a:gd name="connsiteX12-213" fmla="*/ 892635 w 1444859"/>
              <a:gd name="connsiteY12-214" fmla="*/ 1290009 h 1295674"/>
              <a:gd name="connsiteX13-215" fmla="*/ 806433 w 1444859"/>
              <a:gd name="connsiteY13-216" fmla="*/ 1276853 h 1295674"/>
              <a:gd name="connsiteX14-217" fmla="*/ 806432 w 1444859"/>
              <a:gd name="connsiteY14-218" fmla="*/ 1276852 h 1295674"/>
              <a:gd name="connsiteX15-219" fmla="*/ 783685 w 1444859"/>
              <a:gd name="connsiteY15-220" fmla="*/ 1273380 h 1295674"/>
              <a:gd name="connsiteX16-221" fmla="*/ 39981 w 1444859"/>
              <a:gd name="connsiteY16-222" fmla="*/ 721422 h 1295674"/>
              <a:gd name="connsiteX17-223" fmla="*/ 0 w 1444859"/>
              <a:gd name="connsiteY17-224" fmla="*/ 638426 h 1295674"/>
              <a:gd name="connsiteX18-225" fmla="*/ 39981 w 1444859"/>
              <a:gd name="connsiteY18-226" fmla="*/ 555430 h 1295674"/>
              <a:gd name="connsiteX19-227" fmla="*/ 783685 w 1444859"/>
              <a:gd name="connsiteY19-228" fmla="*/ 3472 h 1295674"/>
              <a:gd name="connsiteX20-229" fmla="*/ 806432 w 1444859"/>
              <a:gd name="connsiteY20-230" fmla="*/ 0 h 1295674"/>
              <a:gd name="connsiteX0-231" fmla="*/ 806432 w 1444859"/>
              <a:gd name="connsiteY0-232" fmla="*/ 0 h 1295674"/>
              <a:gd name="connsiteX1-233" fmla="*/ 793276 w 1444859"/>
              <a:gd name="connsiteY1-234" fmla="*/ 86202 h 1295674"/>
              <a:gd name="connsiteX2-235" fmla="*/ 787611 w 1444859"/>
              <a:gd name="connsiteY2-236" fmla="*/ 198393 h 1295674"/>
              <a:gd name="connsiteX3-237" fmla="*/ 873841 w 1444859"/>
              <a:gd name="connsiteY3-238" fmla="*/ 625504 h 1295674"/>
              <a:gd name="connsiteX4-239" fmla="*/ 880066 w 1444859"/>
              <a:gd name="connsiteY4-240" fmla="*/ 638426 h 1295674"/>
              <a:gd name="connsiteX5-241" fmla="*/ 880067 w 1444859"/>
              <a:gd name="connsiteY5-242" fmla="*/ 638427 h 1295674"/>
              <a:gd name="connsiteX6-243" fmla="*/ 920048 w 1444859"/>
              <a:gd name="connsiteY6-244" fmla="*/ 721423 h 1295674"/>
              <a:gd name="connsiteX7-245" fmla="*/ 1361863 w 1444859"/>
              <a:gd name="connsiteY7-246" fmla="*/ 1163238 h 1295674"/>
              <a:gd name="connsiteX8-247" fmla="*/ 1444859 w 1444859"/>
              <a:gd name="connsiteY8-248" fmla="*/ 1203219 h 1295674"/>
              <a:gd name="connsiteX9-249" fmla="*/ 1431937 w 1444859"/>
              <a:gd name="connsiteY9-250" fmla="*/ 1209444 h 1295674"/>
              <a:gd name="connsiteX10-251" fmla="*/ 1004826 w 1444859"/>
              <a:gd name="connsiteY10-252" fmla="*/ 1295674 h 1295674"/>
              <a:gd name="connsiteX11-253" fmla="*/ 892635 w 1444859"/>
              <a:gd name="connsiteY11-254" fmla="*/ 1290009 h 1295674"/>
              <a:gd name="connsiteX12-255" fmla="*/ 806433 w 1444859"/>
              <a:gd name="connsiteY12-256" fmla="*/ 1276853 h 1295674"/>
              <a:gd name="connsiteX13-257" fmla="*/ 806432 w 1444859"/>
              <a:gd name="connsiteY13-258" fmla="*/ 1276852 h 1295674"/>
              <a:gd name="connsiteX14-259" fmla="*/ 783685 w 1444859"/>
              <a:gd name="connsiteY14-260" fmla="*/ 1273380 h 1295674"/>
              <a:gd name="connsiteX15-261" fmla="*/ 39981 w 1444859"/>
              <a:gd name="connsiteY15-262" fmla="*/ 721422 h 1295674"/>
              <a:gd name="connsiteX16-263" fmla="*/ 0 w 1444859"/>
              <a:gd name="connsiteY16-264" fmla="*/ 638426 h 1295674"/>
              <a:gd name="connsiteX17-265" fmla="*/ 39981 w 1444859"/>
              <a:gd name="connsiteY17-266" fmla="*/ 555430 h 1295674"/>
              <a:gd name="connsiteX18-267" fmla="*/ 783685 w 1444859"/>
              <a:gd name="connsiteY18-268" fmla="*/ 3472 h 1295674"/>
              <a:gd name="connsiteX19-269" fmla="*/ 806432 w 1444859"/>
              <a:gd name="connsiteY19-270" fmla="*/ 0 h 1295674"/>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rPr>
              <a:t>04</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endParaRPr>
          </a:p>
        </p:txBody>
      </p:sp>
      <p:sp>
        <p:nvSpPr>
          <p:cNvPr id="8" name="任意多边形 159">
            <a:extLst>
              <a:ext uri="{FF2B5EF4-FFF2-40B4-BE49-F238E27FC236}">
                <a16:creationId xmlns:a16="http://schemas.microsoft.com/office/drawing/2014/main" id="{02FA5B6B-0F73-401D-8128-909DA6F1CC51}"/>
              </a:ext>
            </a:extLst>
          </p:cNvPr>
          <p:cNvSpPr/>
          <p:nvPr/>
        </p:nvSpPr>
        <p:spPr>
          <a:xfrm>
            <a:off x="4951164" y="3867858"/>
            <a:ext cx="1316942" cy="1468755"/>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rPr>
              <a:t>03</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Raavi" pitchFamily="34" charset="0"/>
            </a:endParaRPr>
          </a:p>
        </p:txBody>
      </p:sp>
      <p:grpSp>
        <p:nvGrpSpPr>
          <p:cNvPr id="9" name="组合 8">
            <a:extLst>
              <a:ext uri="{FF2B5EF4-FFF2-40B4-BE49-F238E27FC236}">
                <a16:creationId xmlns:a16="http://schemas.microsoft.com/office/drawing/2014/main" id="{CE8EFCEA-62CC-4DBB-8003-A611C575EB90}"/>
              </a:ext>
            </a:extLst>
          </p:cNvPr>
          <p:cNvGrpSpPr/>
          <p:nvPr/>
        </p:nvGrpSpPr>
        <p:grpSpPr>
          <a:xfrm>
            <a:off x="193398" y="2037367"/>
            <a:ext cx="5459229" cy="1121076"/>
            <a:chOff x="1389761" y="2139806"/>
            <a:chExt cx="5459229" cy="1121076"/>
          </a:xfrm>
        </p:grpSpPr>
        <p:sp>
          <p:nvSpPr>
            <p:cNvPr id="10" name="文本框 9">
              <a:extLst>
                <a:ext uri="{FF2B5EF4-FFF2-40B4-BE49-F238E27FC236}">
                  <a16:creationId xmlns:a16="http://schemas.microsoft.com/office/drawing/2014/main" id="{644E8CE3-6E6B-4F81-ACCD-D18D209DB2BE}"/>
                </a:ext>
              </a:extLst>
            </p:cNvPr>
            <p:cNvSpPr txBox="1"/>
            <p:nvPr/>
          </p:nvSpPr>
          <p:spPr>
            <a:xfrm>
              <a:off x="1602582" y="2139806"/>
              <a:ext cx="5246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rPr>
                <a:t>具有置信加权池的全卷积颜色恒常性算法（</a:t>
              </a:r>
              <a:r>
                <a:rPr kumimoji="0" lang="en-US" altLang="zh-CN"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rPr>
                <a:t>FC4</a:t>
              </a:r>
              <a:r>
                <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rPr>
                <a:t>）</a:t>
              </a:r>
              <a:endParaRPr kumimoji="0" lang="en-US" altLang="zh-CN"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endParaRPr>
            </a:p>
          </p:txBody>
        </p:sp>
        <p:grpSp>
          <p:nvGrpSpPr>
            <p:cNvPr id="11" name="组合 10">
              <a:extLst>
                <a:ext uri="{FF2B5EF4-FFF2-40B4-BE49-F238E27FC236}">
                  <a16:creationId xmlns:a16="http://schemas.microsoft.com/office/drawing/2014/main" id="{844D9CA4-DBBF-4A71-8D00-1C2B10ECB30F}"/>
                </a:ext>
              </a:extLst>
            </p:cNvPr>
            <p:cNvGrpSpPr/>
            <p:nvPr/>
          </p:nvGrpSpPr>
          <p:grpSpPr>
            <a:xfrm>
              <a:off x="1389761" y="2230565"/>
              <a:ext cx="196101" cy="196101"/>
              <a:chOff x="1389761" y="2111236"/>
              <a:chExt cx="196101" cy="196101"/>
            </a:xfrm>
          </p:grpSpPr>
          <p:sp>
            <p:nvSpPr>
              <p:cNvPr id="13" name="矩形 12">
                <a:extLst>
                  <a:ext uri="{FF2B5EF4-FFF2-40B4-BE49-F238E27FC236}">
                    <a16:creationId xmlns:a16="http://schemas.microsoft.com/office/drawing/2014/main" id="{38E962EC-D3D1-412C-ACDC-0DA3F6E489D4}"/>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4" name="Freeform 9">
                <a:extLst>
                  <a:ext uri="{FF2B5EF4-FFF2-40B4-BE49-F238E27FC236}">
                    <a16:creationId xmlns:a16="http://schemas.microsoft.com/office/drawing/2014/main" id="{C8E6498E-358F-446C-8E5C-A88397EE3DF5}"/>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2" name="文本框 11">
              <a:extLst>
                <a:ext uri="{FF2B5EF4-FFF2-40B4-BE49-F238E27FC236}">
                  <a16:creationId xmlns:a16="http://schemas.microsoft.com/office/drawing/2014/main" id="{AE166544-E05A-429F-8181-40484366A047}"/>
                </a:ext>
              </a:extLst>
            </p:cNvPr>
            <p:cNvSpPr txBox="1"/>
            <p:nvPr/>
          </p:nvSpPr>
          <p:spPr>
            <a:xfrm>
              <a:off x="1631404" y="2475346"/>
              <a:ext cx="4345043" cy="785536"/>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提出了一种全卷积网络结构，让图像中由每个图块得到的光源估计，携带不同的置信权重，从而使局部光源估计被合并到一个全局解中。</a:t>
              </a:r>
            </a:p>
          </p:txBody>
        </p:sp>
      </p:grpSp>
      <p:grpSp>
        <p:nvGrpSpPr>
          <p:cNvPr id="15" name="组合 14">
            <a:extLst>
              <a:ext uri="{FF2B5EF4-FFF2-40B4-BE49-F238E27FC236}">
                <a16:creationId xmlns:a16="http://schemas.microsoft.com/office/drawing/2014/main" id="{C5291E1D-5D9D-4163-A03A-C619178482F1}"/>
              </a:ext>
            </a:extLst>
          </p:cNvPr>
          <p:cNvGrpSpPr/>
          <p:nvPr/>
        </p:nvGrpSpPr>
        <p:grpSpPr>
          <a:xfrm>
            <a:off x="404141" y="4651039"/>
            <a:ext cx="5098188" cy="1120999"/>
            <a:chOff x="1389761" y="4509078"/>
            <a:chExt cx="5098188" cy="1120999"/>
          </a:xfrm>
        </p:grpSpPr>
        <p:sp>
          <p:nvSpPr>
            <p:cNvPr id="16" name="文本框 15">
              <a:extLst>
                <a:ext uri="{FF2B5EF4-FFF2-40B4-BE49-F238E27FC236}">
                  <a16:creationId xmlns:a16="http://schemas.microsoft.com/office/drawing/2014/main" id="{091AC178-0885-4EB4-9943-1F53D64CCC4E}"/>
                </a:ext>
              </a:extLst>
            </p:cNvPr>
            <p:cNvSpPr txBox="1"/>
            <p:nvPr/>
          </p:nvSpPr>
          <p:spPr>
            <a:xfrm>
              <a:off x="1631404" y="4509078"/>
              <a:ext cx="4856545"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pPr lvl="0">
                <a:defRPr/>
              </a:pPr>
              <a:r>
                <a:rPr lang="zh-CN" altLang="en-US" dirty="0"/>
                <a:t>准无监督颜色恒常性算法（</a:t>
              </a:r>
              <a:r>
                <a:rPr lang="en-US" altLang="zh-CN" dirty="0"/>
                <a:t>Quasi-U CC</a:t>
              </a:r>
              <a:r>
                <a:rPr lang="zh-CN" altLang="en-US" dirty="0"/>
                <a:t>）</a:t>
              </a:r>
              <a:endParaRPr lang="en-US" altLang="zh-CN" dirty="0"/>
            </a:p>
          </p:txBody>
        </p:sp>
        <p:grpSp>
          <p:nvGrpSpPr>
            <p:cNvPr id="17" name="组合 16">
              <a:extLst>
                <a:ext uri="{FF2B5EF4-FFF2-40B4-BE49-F238E27FC236}">
                  <a16:creationId xmlns:a16="http://schemas.microsoft.com/office/drawing/2014/main" id="{FD3A3F0B-9728-4CB1-B0D4-7154B64BCC1A}"/>
                </a:ext>
              </a:extLst>
            </p:cNvPr>
            <p:cNvGrpSpPr/>
            <p:nvPr/>
          </p:nvGrpSpPr>
          <p:grpSpPr>
            <a:xfrm>
              <a:off x="1389761" y="4599760"/>
              <a:ext cx="196101" cy="196101"/>
              <a:chOff x="1389761" y="2111236"/>
              <a:chExt cx="196101" cy="196101"/>
            </a:xfrm>
          </p:grpSpPr>
          <p:sp>
            <p:nvSpPr>
              <p:cNvPr id="19" name="矩形 18">
                <a:extLst>
                  <a:ext uri="{FF2B5EF4-FFF2-40B4-BE49-F238E27FC236}">
                    <a16:creationId xmlns:a16="http://schemas.microsoft.com/office/drawing/2014/main" id="{A3F7C884-A174-45EC-ACC8-850050280D2D}"/>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0" name="Freeform 9">
                <a:extLst>
                  <a:ext uri="{FF2B5EF4-FFF2-40B4-BE49-F238E27FC236}">
                    <a16:creationId xmlns:a16="http://schemas.microsoft.com/office/drawing/2014/main" id="{4DE98008-0370-40B3-A4FB-1218DAD528CA}"/>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8" name="文本框 17">
              <a:extLst>
                <a:ext uri="{FF2B5EF4-FFF2-40B4-BE49-F238E27FC236}">
                  <a16:creationId xmlns:a16="http://schemas.microsoft.com/office/drawing/2014/main" id="{9EDB08CB-4701-4F7E-B1AA-391725ACB6BE}"/>
                </a:ext>
              </a:extLst>
            </p:cNvPr>
            <p:cNvSpPr txBox="1"/>
            <p:nvPr/>
          </p:nvSpPr>
          <p:spPr>
            <a:xfrm>
              <a:off x="1631405" y="4844541"/>
              <a:ext cx="3772111" cy="785536"/>
            </a:xfrm>
            <a:prstGeom prst="rect">
              <a:avLst/>
            </a:prstGeom>
            <a:noFill/>
          </p:spPr>
          <p:txBody>
            <a:bodyPr wrap="square" rtlCol="0">
              <a:spAutoFit/>
            </a:bodyPr>
            <a:lstStyle/>
            <a:p>
              <a:pPr algn="just">
                <a:lnSpc>
                  <a:spcPct val="110000"/>
                </a:lnSpc>
                <a:defRPr/>
              </a:pP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将彩色图像转换为灰度图，使用卷积神经网络检测灰度像素作为光源。</a:t>
              </a:r>
            </a:p>
            <a:p>
              <a:pPr marL="0" marR="0" lvl="0" indent="0" algn="just" defTabSz="914400" rtl="0" eaLnBrk="1" fontAlgn="auto" latinLnBrk="0" hangingPunct="1">
                <a:lnSpc>
                  <a:spcPct val="11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endParaRPr>
            </a:p>
          </p:txBody>
        </p:sp>
      </p:grpSp>
      <p:grpSp>
        <p:nvGrpSpPr>
          <p:cNvPr id="21" name="组合 20">
            <a:extLst>
              <a:ext uri="{FF2B5EF4-FFF2-40B4-BE49-F238E27FC236}">
                <a16:creationId xmlns:a16="http://schemas.microsoft.com/office/drawing/2014/main" id="{B13A4368-1324-4B73-862B-C31DFD7C5AA2}"/>
              </a:ext>
            </a:extLst>
          </p:cNvPr>
          <p:cNvGrpSpPr/>
          <p:nvPr/>
        </p:nvGrpSpPr>
        <p:grpSpPr>
          <a:xfrm>
            <a:off x="6491460" y="1391264"/>
            <a:ext cx="5246406" cy="1121695"/>
            <a:chOff x="7146599" y="2139187"/>
            <a:chExt cx="5246406" cy="1121695"/>
          </a:xfrm>
        </p:grpSpPr>
        <p:sp>
          <p:nvSpPr>
            <p:cNvPr id="22" name="文本框 21">
              <a:extLst>
                <a:ext uri="{FF2B5EF4-FFF2-40B4-BE49-F238E27FC236}">
                  <a16:creationId xmlns:a16="http://schemas.microsoft.com/office/drawing/2014/main" id="{7E412AE8-FB73-4D82-A789-AF251539637D}"/>
                </a:ext>
              </a:extLst>
            </p:cNvPr>
            <p:cNvSpPr txBox="1"/>
            <p:nvPr/>
          </p:nvSpPr>
          <p:spPr>
            <a:xfrm>
              <a:off x="7352223" y="2139187"/>
              <a:ext cx="4509590" cy="646331"/>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pPr>
                <a:defRPr/>
              </a:pPr>
              <a:r>
                <a:rPr lang="zh-CN" altLang="en-US" dirty="0"/>
                <a:t>深度白平衡（</a:t>
              </a:r>
              <a:r>
                <a:rPr lang="en-US" altLang="zh-CN" dirty="0"/>
                <a:t>DWB</a:t>
              </a:r>
              <a:r>
                <a:rPr lang="zh-CN" altLang="en-US" dirty="0"/>
                <a:t>）</a:t>
              </a:r>
              <a:endParaRPr lang="en-US" altLang="zh-CN" dirty="0"/>
            </a:p>
            <a:p>
              <a:pPr lvl="0">
                <a:defRPr/>
              </a:pPr>
              <a:endParaRPr lang="en-US" altLang="zh-CN" dirty="0"/>
            </a:p>
          </p:txBody>
        </p:sp>
        <p:grpSp>
          <p:nvGrpSpPr>
            <p:cNvPr id="23" name="组合 22">
              <a:extLst>
                <a:ext uri="{FF2B5EF4-FFF2-40B4-BE49-F238E27FC236}">
                  <a16:creationId xmlns:a16="http://schemas.microsoft.com/office/drawing/2014/main" id="{F951D660-9266-4C15-9353-7BAFDF207AD5}"/>
                </a:ext>
              </a:extLst>
            </p:cNvPr>
            <p:cNvGrpSpPr/>
            <p:nvPr/>
          </p:nvGrpSpPr>
          <p:grpSpPr>
            <a:xfrm>
              <a:off x="7146599" y="2230565"/>
              <a:ext cx="196101" cy="196101"/>
              <a:chOff x="1389761" y="2111236"/>
              <a:chExt cx="196101" cy="196101"/>
            </a:xfrm>
          </p:grpSpPr>
          <p:sp>
            <p:nvSpPr>
              <p:cNvPr id="25" name="矩形 24">
                <a:extLst>
                  <a:ext uri="{FF2B5EF4-FFF2-40B4-BE49-F238E27FC236}">
                    <a16:creationId xmlns:a16="http://schemas.microsoft.com/office/drawing/2014/main" id="{FF6C3422-9848-41A2-9E27-F353BB1110C6}"/>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6" name="Freeform 9">
                <a:extLst>
                  <a:ext uri="{FF2B5EF4-FFF2-40B4-BE49-F238E27FC236}">
                    <a16:creationId xmlns:a16="http://schemas.microsoft.com/office/drawing/2014/main" id="{0BBCC381-A417-4DEC-96E8-D99BAB19C634}"/>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4" name="文本框 23">
              <a:extLst>
                <a:ext uri="{FF2B5EF4-FFF2-40B4-BE49-F238E27FC236}">
                  <a16:creationId xmlns:a16="http://schemas.microsoft.com/office/drawing/2014/main" id="{1323D3FC-F586-453C-91DA-2DD94E1423E1}"/>
                </a:ext>
              </a:extLst>
            </p:cNvPr>
            <p:cNvSpPr txBox="1"/>
            <p:nvPr/>
          </p:nvSpPr>
          <p:spPr>
            <a:xfrm>
              <a:off x="7388242" y="2475346"/>
              <a:ext cx="5004763" cy="785536"/>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利用编码器提取不同相机拍摄相似场景表现出的公共特征，从而提高网络模型对来自多种相机图像的通用性，然后解码器接受这些特征，生成预测的标准光源图像。</a:t>
              </a:r>
            </a:p>
          </p:txBody>
        </p:sp>
      </p:grpSp>
      <p:grpSp>
        <p:nvGrpSpPr>
          <p:cNvPr id="27" name="组合 26">
            <a:extLst>
              <a:ext uri="{FF2B5EF4-FFF2-40B4-BE49-F238E27FC236}">
                <a16:creationId xmlns:a16="http://schemas.microsoft.com/office/drawing/2014/main" id="{F7BE6819-991B-4C07-8F99-825FE87AB216}"/>
              </a:ext>
            </a:extLst>
          </p:cNvPr>
          <p:cNvGrpSpPr/>
          <p:nvPr/>
        </p:nvGrpSpPr>
        <p:grpSpPr>
          <a:xfrm>
            <a:off x="6249817" y="5211539"/>
            <a:ext cx="5538042" cy="1357987"/>
            <a:chOff x="7146599" y="4509078"/>
            <a:chExt cx="5538042" cy="1357987"/>
          </a:xfrm>
        </p:grpSpPr>
        <p:sp>
          <p:nvSpPr>
            <p:cNvPr id="28" name="文本框 27">
              <a:extLst>
                <a:ext uri="{FF2B5EF4-FFF2-40B4-BE49-F238E27FC236}">
                  <a16:creationId xmlns:a16="http://schemas.microsoft.com/office/drawing/2014/main" id="{36B61100-765F-4E48-AC27-E137CEDE820F}"/>
                </a:ext>
              </a:extLst>
            </p:cNvPr>
            <p:cNvSpPr txBox="1"/>
            <p:nvPr/>
          </p:nvSpPr>
          <p:spPr>
            <a:xfrm>
              <a:off x="7388242" y="4509078"/>
              <a:ext cx="5296399"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itchFamily="34" charset="0"/>
                </a:defRPr>
              </a:lvl1pPr>
            </a:lstStyle>
            <a:p>
              <a:pPr lvl="0">
                <a:defRPr/>
              </a:pPr>
              <a:r>
                <a:rPr lang="zh-CN" altLang="en-US" dirty="0"/>
                <a:t>基于</a:t>
              </a:r>
              <a:r>
                <a:rPr lang="en-US" altLang="zh-CN" dirty="0"/>
                <a:t>KNN</a:t>
              </a:r>
              <a:r>
                <a:rPr lang="zh-CN" altLang="en-US" dirty="0"/>
                <a:t>纠正不正确的白平衡图像（</a:t>
              </a:r>
              <a:r>
                <a:rPr lang="en-US" altLang="zh-CN" dirty="0"/>
                <a:t>KNN-WB</a:t>
              </a:r>
              <a:r>
                <a:rPr lang="zh-CN" altLang="en-US" dirty="0"/>
                <a:t>）</a:t>
              </a:r>
              <a:endParaRPr lang="en-US" altLang="zh-CN" dirty="0"/>
            </a:p>
          </p:txBody>
        </p:sp>
        <p:grpSp>
          <p:nvGrpSpPr>
            <p:cNvPr id="29" name="组合 28">
              <a:extLst>
                <a:ext uri="{FF2B5EF4-FFF2-40B4-BE49-F238E27FC236}">
                  <a16:creationId xmlns:a16="http://schemas.microsoft.com/office/drawing/2014/main" id="{181F8227-CD35-4BCE-B343-F52233852254}"/>
                </a:ext>
              </a:extLst>
            </p:cNvPr>
            <p:cNvGrpSpPr/>
            <p:nvPr/>
          </p:nvGrpSpPr>
          <p:grpSpPr>
            <a:xfrm>
              <a:off x="7146599" y="4599760"/>
              <a:ext cx="196101" cy="196101"/>
              <a:chOff x="1389761" y="2111236"/>
              <a:chExt cx="196101" cy="196101"/>
            </a:xfrm>
          </p:grpSpPr>
          <p:sp>
            <p:nvSpPr>
              <p:cNvPr id="31" name="矩形 30">
                <a:extLst>
                  <a:ext uri="{FF2B5EF4-FFF2-40B4-BE49-F238E27FC236}">
                    <a16:creationId xmlns:a16="http://schemas.microsoft.com/office/drawing/2014/main" id="{39843142-D095-4D0C-B3EE-E55B19A27918}"/>
                  </a:ext>
                </a:extLst>
              </p:cNvPr>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2" name="Freeform 9">
                <a:extLst>
                  <a:ext uri="{FF2B5EF4-FFF2-40B4-BE49-F238E27FC236}">
                    <a16:creationId xmlns:a16="http://schemas.microsoft.com/office/drawing/2014/main" id="{5AFCFB14-3A09-46A4-90BC-00AA6ADDEC7E}"/>
                  </a:ext>
                </a:extLst>
              </p:cNvPr>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30" name="文本框 29">
              <a:extLst>
                <a:ext uri="{FF2B5EF4-FFF2-40B4-BE49-F238E27FC236}">
                  <a16:creationId xmlns:a16="http://schemas.microsoft.com/office/drawing/2014/main" id="{323FB744-2AC2-468F-91B5-CF4876A57CB4}"/>
                </a:ext>
              </a:extLst>
            </p:cNvPr>
            <p:cNvSpPr txBox="1"/>
            <p:nvPr/>
          </p:nvSpPr>
          <p:spPr>
            <a:xfrm>
              <a:off x="7388242" y="4844541"/>
              <a:ext cx="5030585" cy="1022524"/>
            </a:xfrm>
            <a:prstGeom prst="rect">
              <a:avLst/>
            </a:prstGeom>
            <a:noFill/>
          </p:spPr>
          <p:txBody>
            <a:bodyPr wrap="square" rtlCol="0">
              <a:sp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计算一个非线性的颜色映射函数来校正图像的颜色，这是一种数据驱动的方法。当给定一个输入图像，计算该图像的颜色特征空间，使用</a:t>
              </a:r>
              <a:r>
                <a:rPr kumimoji="0" lang="en-US" altLang="zh-CN"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KNN</a:t>
              </a:r>
              <a:r>
                <a:rPr kumimoji="0" lang="zh-CN" altLang="en-US" sz="1400" b="0" i="0" u="none" strike="noStrike" kern="1200" cap="none" spc="0" normalizeH="0" baseline="0" noProof="0" dirty="0">
                  <a:ln>
                    <a:noFill/>
                  </a:ln>
                  <a:solidFill>
                    <a:srgbClr val="000000">
                      <a:lumMod val="60000"/>
                      <a:lumOff val="40000"/>
                    </a:srgbClr>
                  </a:solidFill>
                  <a:effectLst/>
                  <a:uLnTx/>
                  <a:uFillTx/>
                  <a:latin typeface="华文细黑" panose="02010600040101010101" pitchFamily="2" charset="-122"/>
                  <a:ea typeface="华文细黑" panose="02010600040101010101" pitchFamily="2" charset="-122"/>
                  <a:cs typeface="Arial" pitchFamily="34" charset="0"/>
                </a:rPr>
                <a:t>策略在数据集中找到与色偏图像类似的色偏与标准光源图像对，然后基于示例图像对做颜色校正。</a:t>
              </a:r>
            </a:p>
          </p:txBody>
        </p:sp>
      </p:grpSp>
      <p:grpSp>
        <p:nvGrpSpPr>
          <p:cNvPr id="33" name="组合 32">
            <a:extLst>
              <a:ext uri="{FF2B5EF4-FFF2-40B4-BE49-F238E27FC236}">
                <a16:creationId xmlns:a16="http://schemas.microsoft.com/office/drawing/2014/main" id="{94F17CE8-F372-4544-851F-F0C52D489CA2}"/>
              </a:ext>
            </a:extLst>
          </p:cNvPr>
          <p:cNvGrpSpPr/>
          <p:nvPr/>
        </p:nvGrpSpPr>
        <p:grpSpPr>
          <a:xfrm>
            <a:off x="5376800" y="3576316"/>
            <a:ext cx="483962" cy="564791"/>
            <a:chOff x="6132824" y="1646648"/>
            <a:chExt cx="1013884" cy="1183217"/>
          </a:xfrm>
        </p:grpSpPr>
        <p:sp>
          <p:nvSpPr>
            <p:cNvPr id="34" name="Freeform 154">
              <a:extLst>
                <a:ext uri="{FF2B5EF4-FFF2-40B4-BE49-F238E27FC236}">
                  <a16:creationId xmlns:a16="http://schemas.microsoft.com/office/drawing/2014/main" id="{FA616639-6393-4E78-ABCE-ABC8905C53D0}"/>
                </a:ext>
              </a:extLst>
            </p:cNvPr>
            <p:cNvSpPr/>
            <p:nvPr/>
          </p:nvSpPr>
          <p:spPr bwMode="auto">
            <a:xfrm>
              <a:off x="6132824" y="1646648"/>
              <a:ext cx="1013884" cy="1183217"/>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solidFill>
              <a:schemeClr val="bg1">
                <a:lumMod val="8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155">
              <a:extLst>
                <a:ext uri="{FF2B5EF4-FFF2-40B4-BE49-F238E27FC236}">
                  <a16:creationId xmlns:a16="http://schemas.microsoft.com/office/drawing/2014/main" id="{6D470E22-AC83-42BC-BBC2-BE4161EA5497}"/>
                </a:ext>
              </a:extLst>
            </p:cNvPr>
            <p:cNvSpPr/>
            <p:nvPr/>
          </p:nvSpPr>
          <p:spPr bwMode="auto">
            <a:xfrm>
              <a:off x="6202673" y="2590681"/>
              <a:ext cx="869951" cy="171451"/>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Oval 156">
              <a:extLst>
                <a:ext uri="{FF2B5EF4-FFF2-40B4-BE49-F238E27FC236}">
                  <a16:creationId xmlns:a16="http://schemas.microsoft.com/office/drawing/2014/main" id="{3DA2B627-ECEA-4F5B-A0D3-D7ECFE0B9C50}"/>
                </a:ext>
              </a:extLst>
            </p:cNvPr>
            <p:cNvSpPr>
              <a:spLocks noChangeArrowheads="1"/>
            </p:cNvSpPr>
            <p:nvPr/>
          </p:nvSpPr>
          <p:spPr bwMode="auto">
            <a:xfrm>
              <a:off x="6295806" y="2649948"/>
              <a:ext cx="67733"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157">
              <a:extLst>
                <a:ext uri="{FF2B5EF4-FFF2-40B4-BE49-F238E27FC236}">
                  <a16:creationId xmlns:a16="http://schemas.microsoft.com/office/drawing/2014/main" id="{831AEACD-5ACA-45A6-92E2-D3FF864B4805}"/>
                </a:ext>
              </a:extLst>
            </p:cNvPr>
            <p:cNvSpPr>
              <a:spLocks noChangeArrowheads="1"/>
            </p:cNvSpPr>
            <p:nvPr/>
          </p:nvSpPr>
          <p:spPr bwMode="auto">
            <a:xfrm>
              <a:off x="6949857" y="2685932"/>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Oval 158">
              <a:extLst>
                <a:ext uri="{FF2B5EF4-FFF2-40B4-BE49-F238E27FC236}">
                  <a16:creationId xmlns:a16="http://schemas.microsoft.com/office/drawing/2014/main" id="{89B5EB5A-6B8B-4267-9AB4-FC6F3678E309}"/>
                </a:ext>
              </a:extLst>
            </p:cNvPr>
            <p:cNvSpPr>
              <a:spLocks noChangeArrowheads="1"/>
            </p:cNvSpPr>
            <p:nvPr/>
          </p:nvSpPr>
          <p:spPr bwMode="auto">
            <a:xfrm>
              <a:off x="6820740" y="2645714"/>
              <a:ext cx="74084"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Oval 159">
              <a:extLst>
                <a:ext uri="{FF2B5EF4-FFF2-40B4-BE49-F238E27FC236}">
                  <a16:creationId xmlns:a16="http://schemas.microsoft.com/office/drawing/2014/main" id="{6EB86B3C-EAF2-44D2-A96B-DFF44E03FB5A}"/>
                </a:ext>
              </a:extLst>
            </p:cNvPr>
            <p:cNvSpPr>
              <a:spLocks noChangeArrowheads="1"/>
            </p:cNvSpPr>
            <p:nvPr/>
          </p:nvSpPr>
          <p:spPr bwMode="auto">
            <a:xfrm>
              <a:off x="6685273" y="2681699"/>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58" y="265169"/>
            <a:ext cx="1752600" cy="471987"/>
          </a:xfrm>
          <a:prstGeom prst="rect">
            <a:avLst/>
          </a:prstGeom>
        </p:spPr>
      </p:pic>
      <p:pic>
        <p:nvPicPr>
          <p:cNvPr id="44" name="图片 43">
            <a:extLst>
              <a:ext uri="{FF2B5EF4-FFF2-40B4-BE49-F238E27FC236}">
                <a16:creationId xmlns:a16="http://schemas.microsoft.com/office/drawing/2014/main" id="{4C557DD7-546C-45EA-88E3-6131AB29F3AC}"/>
              </a:ext>
            </a:extLst>
          </p:cNvPr>
          <p:cNvPicPr/>
          <p:nvPr/>
        </p:nvPicPr>
        <p:blipFill>
          <a:blip r:embed="rId4"/>
          <a:stretch>
            <a:fillRect/>
          </a:stretch>
        </p:blipFill>
        <p:spPr>
          <a:xfrm>
            <a:off x="7171293" y="2781705"/>
            <a:ext cx="4836098" cy="1913598"/>
          </a:xfrm>
          <a:prstGeom prst="rect">
            <a:avLst/>
          </a:prstGeom>
        </p:spPr>
      </p:pic>
    </p:spTree>
    <p:extLst>
      <p:ext uri="{BB962C8B-B14F-4D97-AF65-F5344CB8AC3E}">
        <p14:creationId xmlns:p14="http://schemas.microsoft.com/office/powerpoint/2010/main" val="1270621323"/>
      </p:ext>
    </p:extLst>
  </p:cSld>
  <p:clrMapOvr>
    <a:masterClrMapping/>
  </p:clrMapOvr>
  <p:transition advClick="0"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150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2" presetClass="entr" presetSubtype="2" fill="hold" grpId="0" nodeType="withEffect">
                                  <p:stCondLst>
                                    <p:cond delay="150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par>
                                <p:cTn id="29" presetID="22" presetClass="entr" presetSubtype="8" fill="hold" nodeType="withEffect">
                                  <p:stCondLst>
                                    <p:cond delay="20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2" fill="hold" grpId="0" nodeType="withEffect">
                                  <p:stCondLst>
                                    <p:cond delay="2000"/>
                                  </p:stCondLst>
                                  <p:childTnLst>
                                    <p:set>
                                      <p:cBhvr>
                                        <p:cTn id="33" dur="1" fill="hold">
                                          <p:stCondLst>
                                            <p:cond delay="0"/>
                                          </p:stCondLst>
                                        </p:cTn>
                                        <p:tgtEl>
                                          <p:spTgt spid="7"/>
                                        </p:tgtEl>
                                        <p:attrNameLst>
                                          <p:attrName>style.visibility</p:attrName>
                                        </p:attrNameLst>
                                      </p:cBhvr>
                                      <p:to>
                                        <p:strVal val="visible"/>
                                      </p:to>
                                    </p:set>
                                    <p:animEffect transition="in" filter="wipe(right)">
                                      <p:cBhvr>
                                        <p:cTn id="34" dur="500"/>
                                        <p:tgtEl>
                                          <p:spTgt spid="7"/>
                                        </p:tgtEl>
                                      </p:cBhvr>
                                    </p:animEffect>
                                  </p:childTnLst>
                                </p:cTn>
                              </p:par>
                              <p:par>
                                <p:cTn id="35" presetID="22" presetClass="entr" presetSubtype="8" fill="hold" nodeType="withEffect">
                                  <p:stCondLst>
                                    <p:cond delay="250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par>
                                <p:cTn id="38" presetID="53" presetClass="entr" presetSubtype="16" fill="hold" nodeType="withEffect">
                                  <p:stCondLst>
                                    <p:cond delay="200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animBg="1"/>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3"/>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0070C0"/>
      </a:accent1>
      <a:accent2>
        <a:srgbClr val="7F7F7F"/>
      </a:accent2>
      <a:accent3>
        <a:srgbClr val="0070C0"/>
      </a:accent3>
      <a:accent4>
        <a:srgbClr val="7F7F7F"/>
      </a:accent4>
      <a:accent5>
        <a:srgbClr val="0070C0"/>
      </a:accent5>
      <a:accent6>
        <a:srgbClr val="7F7F7F"/>
      </a:accent6>
      <a:hlink>
        <a:srgbClr val="0070C0"/>
      </a:hlink>
      <a:folHlink>
        <a:srgbClr val="7F7F7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0070C0"/>
    </a:accent1>
    <a:accent2>
      <a:srgbClr val="7F7F7F"/>
    </a:accent2>
    <a:accent3>
      <a:srgbClr val="0070C0"/>
    </a:accent3>
    <a:accent4>
      <a:srgbClr val="7F7F7F"/>
    </a:accent4>
    <a:accent5>
      <a:srgbClr val="0070C0"/>
    </a:accent5>
    <a:accent6>
      <a:srgbClr val="7F7F7F"/>
    </a:accent6>
    <a:hlink>
      <a:srgbClr val="0070C0"/>
    </a:hlink>
    <a:folHlink>
      <a:srgbClr val="7F7F7F"/>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0070C0"/>
    </a:accent1>
    <a:accent2>
      <a:srgbClr val="7F7F7F"/>
    </a:accent2>
    <a:accent3>
      <a:srgbClr val="0070C0"/>
    </a:accent3>
    <a:accent4>
      <a:srgbClr val="7F7F7F"/>
    </a:accent4>
    <a:accent5>
      <a:srgbClr val="0070C0"/>
    </a:accent5>
    <a:accent6>
      <a:srgbClr val="7F7F7F"/>
    </a:accent6>
    <a:hlink>
      <a:srgbClr val="0070C0"/>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1632</TotalTime>
  <Words>2422</Words>
  <Application>Microsoft Office PowerPoint</Application>
  <PresentationFormat>宽屏</PresentationFormat>
  <Paragraphs>484</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华文细黑</vt:lpstr>
      <vt:lpstr>微软雅黑</vt:lpstr>
      <vt:lpstr>Arial</vt:lpstr>
      <vt:lpstr>Calibri</vt:lpstr>
      <vt:lpstr>Cambria Math</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Anzichen</dc:creator>
  <cp:lastModifiedBy>731187244@qq.com</cp:lastModifiedBy>
  <cp:revision>50</cp:revision>
  <dcterms:created xsi:type="dcterms:W3CDTF">2018-11-20T08:27:44Z</dcterms:created>
  <dcterms:modified xsi:type="dcterms:W3CDTF">2022-05-25T12:28:58Z</dcterms:modified>
</cp:coreProperties>
</file>